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5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3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4135-2339-4BCD-89FC-E1CAB1C7F657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F9C9-C0AD-4900-B7C3-63EED917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7938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PAWEŁ </a:t>
            </a:r>
          </a:p>
          <a:p>
            <a:pPr algn="ctr"/>
            <a:r>
              <a:rPr lang="pl-PL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EDMUND STRZELECKI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024336" cy="370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9" y="313773"/>
            <a:ext cx="92695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Pod koniec </a:t>
            </a:r>
            <a:r>
              <a:rPr lang="pl-PL" sz="5400" b="1" dirty="0">
                <a:solidFill>
                  <a:srgbClr val="FF0000"/>
                </a:solidFill>
              </a:rPr>
              <a:t>1829</a:t>
            </a:r>
            <a:r>
              <a:rPr lang="pl-PL" sz="5400" dirty="0"/>
              <a:t> roku </a:t>
            </a:r>
          </a:p>
          <a:p>
            <a:pPr algn="ctr"/>
            <a:r>
              <a:rPr lang="pl-PL" sz="6000" b="1" dirty="0">
                <a:solidFill>
                  <a:srgbClr val="0070C0"/>
                </a:solidFill>
              </a:rPr>
              <a:t>Paweł Edmund Strzelecki </a:t>
            </a:r>
            <a:r>
              <a:rPr lang="pl-PL" sz="5400" dirty="0"/>
              <a:t>opuścił ostatecznie polskie </a:t>
            </a:r>
            <a:r>
              <a:rPr lang="pl-PL" sz="5400" dirty="0" smtClean="0"/>
              <a:t>ziemie w wieku </a:t>
            </a:r>
            <a:r>
              <a:rPr lang="pl-PL" sz="5400" b="1" dirty="0" smtClean="0">
                <a:solidFill>
                  <a:srgbClr val="FF0000"/>
                </a:solidFill>
              </a:rPr>
              <a:t>32 </a:t>
            </a:r>
            <a:r>
              <a:rPr lang="pl-PL" sz="5400" dirty="0" smtClean="0"/>
              <a:t>lat.</a:t>
            </a: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/>
              <a:t>Prawdopodobnie z powodu </a:t>
            </a:r>
            <a:r>
              <a:rPr lang="pl-PL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nieszczęśliwej miłości</a:t>
            </a:r>
          </a:p>
          <a:p>
            <a:pPr algn="ctr"/>
            <a:r>
              <a:rPr lang="pl-PL" sz="6000" dirty="0"/>
              <a:t>do</a:t>
            </a:r>
            <a:r>
              <a:rPr lang="pl-PL" sz="6000" b="1" dirty="0"/>
              <a:t> </a:t>
            </a:r>
            <a:r>
              <a:rPr lang="pl-PL" sz="6000" b="1" dirty="0">
                <a:solidFill>
                  <a:srgbClr val="FF0000"/>
                </a:solidFill>
              </a:rPr>
              <a:t>ADYNY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780928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00B050"/>
                </a:solidFill>
              </a:rPr>
              <a:t>	Franciszek </a:t>
            </a:r>
          </a:p>
          <a:p>
            <a:r>
              <a:rPr lang="pl-PL" sz="6600" b="1" dirty="0">
                <a:solidFill>
                  <a:srgbClr val="00B050"/>
                </a:solidFill>
              </a:rPr>
              <a:t>	Sapieha  </a:t>
            </a:r>
            <a:endParaRPr lang="en-US" sz="66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3" y="1444930"/>
            <a:ext cx="3240360" cy="38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8545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dobe Garamond Pro" pitchFamily="18" charset="0"/>
                <a:cs typeface="Andalus" panose="02020603050405020304" pitchFamily="18" charset="-78"/>
              </a:rPr>
              <a:t>Po wyjeździe z Polski, Strzelecki poznał Franciszka Sapiehę. Aby zebrać fundusze na podróże, Strzelecki zarządzał ogromnym majątkiem </a:t>
            </a:r>
          </a:p>
          <a:p>
            <a:r>
              <a:rPr lang="pl-PL" sz="2800" b="1" dirty="0">
                <a:latin typeface="Adobe Garamond Pro" pitchFamily="18" charset="0"/>
                <a:cs typeface="Andalus" panose="02020603050405020304" pitchFamily="18" charset="-78"/>
              </a:rPr>
              <a:t>księcia Franciszka Sapiehy, </a:t>
            </a:r>
          </a:p>
          <a:p>
            <a:r>
              <a:rPr lang="pl-PL" sz="2800" b="1" dirty="0">
                <a:latin typeface="Adobe Garamond Pro" pitchFamily="18" charset="0"/>
                <a:cs typeface="Andalus" panose="02020603050405020304" pitchFamily="18" charset="-78"/>
              </a:rPr>
              <a:t>który został jego przyjacielem. </a:t>
            </a:r>
            <a:endParaRPr lang="en-US" sz="2800" b="1" dirty="0">
              <a:latin typeface="Adobe Garamond Pro" pitchFamily="18" charset="0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alisto MT" panose="02040603050505030304" pitchFamily="18" charset="0"/>
              </a:rPr>
              <a:t>Po jego śmierci, </a:t>
            </a:r>
            <a:r>
              <a:rPr lang="pl-PL" sz="2800" b="1" dirty="0">
                <a:solidFill>
                  <a:srgbClr val="FF0000"/>
                </a:solidFill>
                <a:latin typeface="Calisto MT" panose="02040603050505030304" pitchFamily="18" charset="0"/>
              </a:rPr>
              <a:t>Strzelecki </a:t>
            </a:r>
            <a:r>
              <a:rPr lang="pl-PL" sz="2800" b="1" dirty="0">
                <a:latin typeface="Calisto MT" panose="02040603050505030304" pitchFamily="18" charset="0"/>
              </a:rPr>
              <a:t>odziedziczył </a:t>
            </a:r>
            <a:r>
              <a:rPr lang="pl-PL" sz="2800" b="1" dirty="0">
                <a:solidFill>
                  <a:srgbClr val="FF0000"/>
                </a:solidFill>
                <a:latin typeface="Calisto MT" panose="02040603050505030304" pitchFamily="18" charset="0"/>
              </a:rPr>
              <a:t>spadek</a:t>
            </a:r>
            <a:r>
              <a:rPr lang="pl-PL" sz="2800" b="1" dirty="0">
                <a:latin typeface="Calisto MT" panose="02040603050505030304" pitchFamily="18" charset="0"/>
              </a:rPr>
              <a:t>, </a:t>
            </a:r>
          </a:p>
          <a:p>
            <a:pPr algn="ctr"/>
            <a:r>
              <a:rPr lang="pl-PL" sz="2800" b="1" dirty="0">
                <a:latin typeface="Calisto MT" panose="02040603050505030304" pitchFamily="18" charset="0"/>
              </a:rPr>
              <a:t>który pozwolił mu na dalsze podróże.</a:t>
            </a:r>
            <a:endParaRPr lang="en-US" sz="28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300" y="3861048"/>
            <a:ext cx="8568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 </a:t>
            </a:r>
            <a:r>
              <a:rPr lang="pl-PL" sz="3200" b="1" dirty="0">
                <a:solidFill>
                  <a:srgbClr val="92D050"/>
                </a:solidFill>
              </a:rPr>
              <a:t>1997</a:t>
            </a:r>
            <a:r>
              <a:rPr lang="pl-PL" sz="2800" dirty="0"/>
              <a:t> roku jego prochy przeniesiono do krypty zasłużonych Wielkopolan w </a:t>
            </a:r>
            <a:r>
              <a:rPr lang="pl-PL" sz="2800" dirty="0" smtClean="0"/>
              <a:t>kościele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</a:rPr>
              <a:t>Św</a:t>
            </a:r>
            <a:r>
              <a:rPr lang="pl-PL" sz="3200" b="1" dirty="0" smtClean="0">
                <a:solidFill>
                  <a:srgbClr val="990033"/>
                </a:solidFill>
              </a:rPr>
              <a:t>. </a:t>
            </a:r>
            <a:r>
              <a:rPr lang="pl-PL" sz="3200" b="1" dirty="0">
                <a:solidFill>
                  <a:srgbClr val="990033"/>
                </a:solidFill>
              </a:rPr>
              <a:t>Wojciecha </a:t>
            </a:r>
            <a:r>
              <a:rPr lang="pl-PL" sz="3200" b="1" dirty="0" smtClean="0">
                <a:solidFill>
                  <a:srgbClr val="990033"/>
                </a:solidFill>
              </a:rPr>
              <a:t>      </a:t>
            </a:r>
            <a:r>
              <a:rPr lang="pl-PL" sz="2800" dirty="0" smtClean="0"/>
              <a:t>w </a:t>
            </a:r>
            <a:r>
              <a:rPr lang="pl-PL" sz="2800" dirty="0"/>
              <a:t>Poznaniu.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28341" y="188640"/>
            <a:ext cx="8636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PAWEŁ EDMUND STRZELECKI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341" y="1556792"/>
            <a:ext cx="85641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28 </a:t>
            </a:r>
            <a:r>
              <a:rPr lang="pl-PL" sz="3200" dirty="0" smtClean="0"/>
              <a:t>listopada </a:t>
            </a:r>
            <a:r>
              <a:rPr lang="pl-PL" sz="3200" b="1" dirty="0">
                <a:solidFill>
                  <a:srgbClr val="7030A0"/>
                </a:solidFill>
              </a:rPr>
              <a:t>1845</a:t>
            </a:r>
            <a:r>
              <a:rPr lang="pl-PL" sz="3200" dirty="0"/>
              <a:t> roku przyjął obywatelstwo </a:t>
            </a:r>
            <a:r>
              <a:rPr lang="pl-PL" sz="3200" b="1" dirty="0">
                <a:solidFill>
                  <a:srgbClr val="A44F20"/>
                </a:solidFill>
              </a:rPr>
              <a:t>brytyjskie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zmarł w Londynie</a:t>
            </a:r>
            <a:r>
              <a:rPr lang="pl-PL" sz="3200" dirty="0"/>
              <a:t> </a:t>
            </a:r>
            <a:r>
              <a:rPr lang="pl-PL" sz="3200" b="1" dirty="0">
                <a:solidFill>
                  <a:srgbClr val="00B0F0"/>
                </a:solidFill>
              </a:rPr>
              <a:t>6 października 1873r.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918" y="3140968"/>
            <a:ext cx="8132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Pochowany został na cmentarzu </a:t>
            </a:r>
            <a:r>
              <a:rPr lang="pl-PL" sz="3200" b="1" dirty="0"/>
              <a:t>Kensal Green</a:t>
            </a:r>
            <a:r>
              <a:rPr lang="pl-PL" sz="3200" dirty="0"/>
              <a:t> </a:t>
            </a:r>
            <a:r>
              <a:rPr lang="pl-PL" sz="2800" dirty="0"/>
              <a:t>w Londynie</a:t>
            </a:r>
          </a:p>
        </p:txBody>
      </p:sp>
    </p:spTree>
    <p:extLst>
      <p:ext uri="{BB962C8B-B14F-4D97-AF65-F5344CB8AC3E}">
        <p14:creationId xmlns:p14="http://schemas.microsoft.com/office/powerpoint/2010/main" val="17584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93252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/>
              <a:t>PODRÓŻE</a:t>
            </a:r>
            <a:endParaRPr lang="en-US" sz="7200" b="1" dirty="0"/>
          </a:p>
        </p:txBody>
      </p:sp>
      <p:pic>
        <p:nvPicPr>
          <p:cNvPr id="3074" name="Picture 2" descr="World map Tahiti Topographic map, world map, globe, engineering, world png 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" y="2206745"/>
            <a:ext cx="8579243" cy="43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4811" y="116632"/>
            <a:ext cx="750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Paweł Edmund Strzelecki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16666" r="19458" b="7937"/>
          <a:stretch/>
        </p:blipFill>
        <p:spPr bwMode="auto">
          <a:xfrm>
            <a:off x="395536" y="1055649"/>
            <a:ext cx="8200570" cy="55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99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Szkic</a:t>
            </a:r>
            <a:r>
              <a:rPr lang="en-US" sz="3200" b="1" dirty="0"/>
              <a:t> </a:t>
            </a:r>
            <a:r>
              <a:rPr lang="en-US" sz="3200" b="1" dirty="0" err="1"/>
              <a:t>podró</a:t>
            </a:r>
            <a:r>
              <a:rPr lang="pl-PL" sz="3200" b="1" dirty="0"/>
              <a:t>ż</a:t>
            </a:r>
            <a:r>
              <a:rPr lang="en-US" sz="3200" b="1" dirty="0"/>
              <a:t>y P</a:t>
            </a:r>
            <a:r>
              <a:rPr lang="pl-PL" sz="3200" b="1" dirty="0"/>
              <a:t>awła </a:t>
            </a:r>
            <a:r>
              <a:rPr lang="en-US" sz="3200" b="1" dirty="0"/>
              <a:t>E</a:t>
            </a:r>
            <a:r>
              <a:rPr lang="pl-PL" sz="3200" b="1" dirty="0"/>
              <a:t>dmunda</a:t>
            </a:r>
            <a:r>
              <a:rPr lang="en-US" sz="3200" b="1" dirty="0"/>
              <a:t> </a:t>
            </a:r>
            <a:r>
              <a:rPr lang="en-US" sz="3200" b="1" dirty="0" err="1"/>
              <a:t>Strzeleckiego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64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/>
              <a:t>Po śmierci rodziców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Paweł Edmund Strzelecki </a:t>
            </a:r>
          </a:p>
          <a:p>
            <a:pPr algn="ctr"/>
            <a:r>
              <a:rPr lang="pl-PL" sz="4400" dirty="0"/>
              <a:t>otrzymał spadek w wysokości </a:t>
            </a:r>
          </a:p>
          <a:p>
            <a:pPr algn="ctr"/>
            <a:r>
              <a:rPr lang="pl-PL" sz="4400" b="1" dirty="0">
                <a:solidFill>
                  <a:srgbClr val="0070C0"/>
                </a:solidFill>
              </a:rPr>
              <a:t>800 talarów</a:t>
            </a:r>
            <a:r>
              <a:rPr lang="pl-PL" sz="4400" dirty="0"/>
              <a:t>. </a:t>
            </a:r>
          </a:p>
          <a:p>
            <a:pPr algn="ctr"/>
            <a:r>
              <a:rPr lang="pl-PL" sz="4400" dirty="0"/>
              <a:t>Wyruszył w podróż na zachód Europy. Przemierzył</a:t>
            </a:r>
            <a:r>
              <a:rPr lang="pl-PL" sz="4400" b="1" dirty="0"/>
              <a:t> </a:t>
            </a:r>
          </a:p>
          <a:p>
            <a:pPr algn="ctr"/>
            <a:r>
              <a:rPr lang="pl-PL" sz="4400" b="1" dirty="0"/>
              <a:t>Austrię, Czechy, Szwajcarię, Włochy. </a:t>
            </a:r>
            <a:r>
              <a:rPr lang="pl-PL" sz="4800" dirty="0"/>
              <a:t/>
            </a:r>
            <a:br>
              <a:rPr lang="pl-PL" sz="4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a Włoch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8" r="2378" b="14505"/>
          <a:stretch/>
        </p:blipFill>
        <p:spPr bwMode="auto">
          <a:xfrm>
            <a:off x="6012160" y="3606857"/>
            <a:ext cx="2376265" cy="28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2505" y="4553681"/>
            <a:ext cx="309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WŁOCHY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3628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AUSTRIA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Mapa Czechy: Poniżej znajduje się mapa Republiki Czeskiej. Zobacz położenie  lokalizację stolicy Pragi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782613"/>
            <a:ext cx="2978333" cy="21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1166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CZECHY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806" y="329546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SZWAJCARIA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Austria, political map, with the capital Vienna, nine federated states and  their capitals. With borders and the neighbor countries. English labeling  Stock Photo - Alam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7"/>
          <a:stretch/>
        </p:blipFill>
        <p:spPr bwMode="auto">
          <a:xfrm>
            <a:off x="611560" y="845784"/>
            <a:ext cx="3312368" cy="20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zwajcaria: Genewa - miasto pokoju - Geozeta.p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1" y="4077072"/>
            <a:ext cx="2543705" cy="24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olica Włoch - mapa Włochy, pokazując Rzym (Lacjum, Włoch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35241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850" y="764704"/>
            <a:ext cx="34563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We Włoszech Paweł Edmund Strzelecki poznał </a:t>
            </a:r>
            <a:r>
              <a:rPr lang="pl-PL" sz="2800" b="1" dirty="0">
                <a:solidFill>
                  <a:srgbClr val="FF0000"/>
                </a:solidFill>
              </a:rPr>
              <a:t>księcia Franciszka Sapiehę.</a:t>
            </a:r>
          </a:p>
          <a:p>
            <a:endParaRPr lang="pl-PL" sz="2800" b="1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850" y="2780928"/>
            <a:ext cx="4427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Został jego </a:t>
            </a:r>
            <a:endParaRPr lang="pl-PL" sz="2800" b="1" dirty="0" smtClean="0"/>
          </a:p>
          <a:p>
            <a:r>
              <a:rPr lang="pl-PL" sz="2800" b="1" dirty="0" smtClean="0"/>
              <a:t>przyjacielem</a:t>
            </a:r>
            <a:r>
              <a:rPr lang="pl-PL" sz="2800" b="1" dirty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573016"/>
            <a:ext cx="3384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/>
          </a:p>
          <a:p>
            <a:r>
              <a:rPr lang="pl-PL" sz="2800" b="1" dirty="0"/>
              <a:t>Po śmierci Franciszka Sapiehy otrzymał jego spadek, który umożliwił mu dalsze podróże.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19" y="104547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Francji – 1830 rok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Mapa Francja: Poniżej znajduje się mapa Francji. Zobacz między innymi  położenie stolicy Paryża i urocze południowe francuskie miast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9832"/>
            <a:ext cx="42123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3340" y="90872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Z Francji do </a:t>
            </a:r>
          </a:p>
          <a:p>
            <a:r>
              <a:rPr lang="pl-PL" sz="3200" dirty="0">
                <a:solidFill>
                  <a:srgbClr val="FF0000"/>
                </a:solidFill>
              </a:rPr>
              <a:t>ANGLII – w 1831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Estadísticas trabajador Cuota mapa angli Debilitar teléfono Alternati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10079"/>
          <a:stretch/>
        </p:blipFill>
        <p:spPr bwMode="auto">
          <a:xfrm>
            <a:off x="4716016" y="2199832"/>
            <a:ext cx="4237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Po otrzymaniu spadku  wyruszył w podróż do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897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0070C0"/>
                </a:solidFill>
              </a:rPr>
              <a:t>PAWEŁ EDMUND STRZELECKI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</a:rPr>
              <a:t>W ANGLII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22920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W </a:t>
            </a:r>
            <a:r>
              <a:rPr lang="pl-PL" sz="3200" dirty="0"/>
              <a:t>czerwcu </a:t>
            </a:r>
            <a:r>
              <a:rPr lang="pl-PL" sz="3200" b="1" dirty="0"/>
              <a:t>1834</a:t>
            </a:r>
            <a:r>
              <a:rPr lang="pl-PL" sz="3200" dirty="0"/>
              <a:t> r. wypłynął z Liverpoolu do Ameryki statkiem </a:t>
            </a:r>
            <a:r>
              <a:rPr lang="pl-PL" sz="3200" b="1" dirty="0">
                <a:solidFill>
                  <a:srgbClr val="FF0000"/>
                </a:solidFill>
              </a:rPr>
              <a:t>„Virginian”.</a:t>
            </a:r>
            <a:endParaRPr lang="en-US" sz="3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8091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nawiązał kontakty z angielskimi badaczami,</a:t>
            </a:r>
            <a:r>
              <a:rPr lang="pl-PL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636912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odkrył w sobie zamiłowanie do geografii i geologii,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645024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ukończył dwuletnie studia z geologii,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149080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został członkiem ekskluzywnego Klubu Alfreda w Londynie,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480" y="404664"/>
            <a:ext cx="847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PAWEŁ EDMUND STRZELECKI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949930"/>
            <a:ext cx="7148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PATRONEM NASZEJ SZKOŁY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291368"/>
            <a:ext cx="81999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PATRON</a:t>
            </a:r>
            <a:r>
              <a:rPr lang="pl-PL" dirty="0"/>
              <a:t> </a:t>
            </a:r>
            <a:r>
              <a:rPr lang="pl-PL" sz="2800" dirty="0"/>
              <a:t>- opiekun, protektor, osoba lub instytucja roztaczająca opiekę , osoba (zwykle nieżyjąca) darzona wielkim szacunkiem, której imię jest nadawane jakiejś instytucji (szkole, jednostce wojskowej) lub jakiemuś miejscu.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41" y="5038725"/>
            <a:ext cx="89644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podczas </a:t>
            </a:r>
            <a:r>
              <a:rPr lang="pl-PL" sz="3200" dirty="0"/>
              <a:t>swojej podróży dookoła świata nie odwiedził tylko jednego kontynentu: </a:t>
            </a:r>
            <a:r>
              <a:rPr lang="pl-PL" sz="3200" b="1" dirty="0">
                <a:solidFill>
                  <a:srgbClr val="FF0000"/>
                </a:solidFill>
              </a:rPr>
              <a:t>ANTARKTYDY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927" y="188640"/>
            <a:ext cx="8636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PAWEŁ EDMUND STRZELECKI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jako pierwszy </a:t>
            </a:r>
            <a:r>
              <a:rPr lang="pl-PL" sz="3200" b="1" dirty="0">
                <a:solidFill>
                  <a:srgbClr val="FF0000"/>
                </a:solidFill>
              </a:rPr>
              <a:t>Polak</a:t>
            </a:r>
            <a:r>
              <a:rPr lang="pl-PL" sz="3200" dirty="0"/>
              <a:t> w latach </a:t>
            </a:r>
            <a:r>
              <a:rPr lang="pl-PL" sz="3200" b="1" dirty="0">
                <a:solidFill>
                  <a:srgbClr val="FF0000"/>
                </a:solidFill>
              </a:rPr>
              <a:t>1834</a:t>
            </a:r>
            <a:r>
              <a:rPr lang="pl-PL" sz="3200" b="1" dirty="0"/>
              <a:t> - </a:t>
            </a:r>
            <a:r>
              <a:rPr lang="pl-PL" sz="3200" b="1" dirty="0">
                <a:solidFill>
                  <a:srgbClr val="FF0000"/>
                </a:solidFill>
              </a:rPr>
              <a:t>1843</a:t>
            </a:r>
            <a:r>
              <a:rPr lang="pl-PL" sz="3200" b="1" dirty="0"/>
              <a:t> </a:t>
            </a:r>
            <a:r>
              <a:rPr lang="pl-PL" sz="3200" dirty="0"/>
              <a:t>odbył podróż do okoła świata w celach badawczych,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852936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miał </a:t>
            </a:r>
            <a:r>
              <a:rPr lang="pl-PL" sz="3200" b="1" dirty="0">
                <a:solidFill>
                  <a:srgbClr val="FF0000"/>
                </a:solidFill>
              </a:rPr>
              <a:t>37</a:t>
            </a:r>
            <a:r>
              <a:rPr lang="pl-PL" sz="3200" dirty="0"/>
              <a:t> lata wyruszając w </a:t>
            </a:r>
            <a:r>
              <a:rPr lang="pl-PL" sz="3200" dirty="0" smtClean="0"/>
              <a:t>podróż do okoła świata,</a:t>
            </a:r>
            <a:endParaRPr lang="pl-PL" sz="3200" dirty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wybrał </a:t>
            </a:r>
            <a:r>
              <a:rPr lang="pl-PL" sz="3200" dirty="0"/>
              <a:t>się w podróż </a:t>
            </a:r>
            <a:r>
              <a:rPr lang="pl-PL" sz="3200" b="1" dirty="0">
                <a:solidFill>
                  <a:srgbClr val="FF0000"/>
                </a:solidFill>
              </a:rPr>
              <a:t>na zachód</a:t>
            </a:r>
            <a:endParaRPr lang="pl-PL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789040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podróż </a:t>
            </a:r>
            <a:r>
              <a:rPr lang="pl-PL" sz="3200" dirty="0"/>
              <a:t>ta trwała </a:t>
            </a:r>
            <a:r>
              <a:rPr lang="pl-PL" sz="3200" b="1" dirty="0">
                <a:solidFill>
                  <a:srgbClr val="FF0000"/>
                </a:solidFill>
              </a:rPr>
              <a:t>9</a:t>
            </a:r>
            <a:r>
              <a:rPr lang="pl-PL" sz="3200" dirty="0"/>
              <a:t> lat</a:t>
            </a: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29309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z Anglii wypłynął statkiem </a:t>
            </a:r>
            <a:r>
              <a:rPr lang="pl-PL" sz="3200" b="1" dirty="0">
                <a:solidFill>
                  <a:srgbClr val="FF0000"/>
                </a:solidFill>
              </a:rPr>
              <a:t>„VIRGINIAN</a:t>
            </a:r>
            <a:r>
              <a:rPr lang="pl-PL" sz="3200" b="1" dirty="0" smtClean="0">
                <a:solidFill>
                  <a:srgbClr val="FF0000"/>
                </a:solidFill>
              </a:rPr>
              <a:t>”</a:t>
            </a:r>
            <a:r>
              <a:rPr lang="pl-PL" sz="3200" dirty="0" smtClean="0"/>
              <a:t>  </a:t>
            </a:r>
            <a:r>
              <a:rPr lang="pl-PL" sz="3200" dirty="0"/>
              <a:t>z portu w </a:t>
            </a:r>
            <a:r>
              <a:rPr lang="pl-PL" sz="3200" b="1" dirty="0">
                <a:solidFill>
                  <a:srgbClr val="FF0000"/>
                </a:solidFill>
              </a:rPr>
              <a:t>Liverpool </a:t>
            </a:r>
            <a:r>
              <a:rPr lang="pl-PL" sz="3200" dirty="0"/>
              <a:t>do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b="1" dirty="0">
                <a:solidFill>
                  <a:srgbClr val="FF0000"/>
                </a:solidFill>
              </a:rPr>
              <a:t>Nowego Jorku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57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926" y="548680"/>
            <a:ext cx="8636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PAWEŁ EDMUND STRZELECKI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320" y="3356992"/>
            <a:ext cx="79904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W swoją podróż wypłynął z  </a:t>
            </a:r>
            <a:r>
              <a:rPr lang="pl-PL" sz="4800" dirty="0"/>
              <a:t>Anglii </a:t>
            </a:r>
            <a:r>
              <a:rPr lang="pl-PL" sz="4800" dirty="0" smtClean="0"/>
              <a:t>statkiem </a:t>
            </a:r>
            <a:r>
              <a:rPr lang="pl-PL" sz="4800" b="1" dirty="0">
                <a:solidFill>
                  <a:srgbClr val="FF0000"/>
                </a:solidFill>
              </a:rPr>
              <a:t>„VIRGINIAN”</a:t>
            </a:r>
            <a:r>
              <a:rPr lang="pl-PL" sz="4800" dirty="0"/>
              <a:t>  z portu w </a:t>
            </a:r>
            <a:r>
              <a:rPr lang="pl-PL" sz="4800" b="1" dirty="0">
                <a:solidFill>
                  <a:srgbClr val="FF0000"/>
                </a:solidFill>
              </a:rPr>
              <a:t>Liverpool </a:t>
            </a:r>
            <a:r>
              <a:rPr lang="pl-PL" sz="4800" dirty="0"/>
              <a:t>do</a:t>
            </a:r>
            <a:r>
              <a:rPr lang="pl-PL" sz="4800" dirty="0">
                <a:solidFill>
                  <a:srgbClr val="FF0000"/>
                </a:solidFill>
              </a:rPr>
              <a:t> </a:t>
            </a:r>
            <a:r>
              <a:rPr lang="pl-PL" sz="4800" b="1" dirty="0">
                <a:solidFill>
                  <a:srgbClr val="FF0000"/>
                </a:solidFill>
              </a:rPr>
              <a:t>Nowego Jorku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15616" y="1988840"/>
            <a:ext cx="6730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/>
                <a:solidFill>
                  <a:srgbClr val="00B050"/>
                </a:solidFill>
              </a:rPr>
              <a:t>W 9 lat dookoła świata</a:t>
            </a:r>
            <a:endParaRPr lang="en-US" sz="5400" b="1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eryka Północna – Wikipedia, wolna encyklo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14185" b="27095"/>
          <a:stretch/>
        </p:blipFill>
        <p:spPr bwMode="auto">
          <a:xfrm>
            <a:off x="5045940" y="980727"/>
            <a:ext cx="3325092" cy="42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136" y="18864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/>
              <a:t>AMERYKA PÓŁNOCNA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9286" y="4894709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 </a:t>
            </a:r>
            <a:endParaRPr lang="pl-PL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/>
              <a:t>największe </a:t>
            </a:r>
            <a:r>
              <a:rPr lang="pl-PL" sz="3200" dirty="0"/>
              <a:t>jego odkrycie to </a:t>
            </a:r>
            <a:r>
              <a:rPr lang="pl-PL" sz="3200" b="1" dirty="0">
                <a:solidFill>
                  <a:srgbClr val="FF9900"/>
                </a:solidFill>
              </a:rPr>
              <a:t>złoża rud miedzi</a:t>
            </a:r>
            <a:r>
              <a:rPr lang="pl-PL" sz="3200" dirty="0">
                <a:solidFill>
                  <a:srgbClr val="FFC000"/>
                </a:solidFill>
              </a:rPr>
              <a:t> </a:t>
            </a:r>
            <a:r>
              <a:rPr lang="pl-PL" sz="3200" dirty="0"/>
              <a:t>w Kanadzie nad jeziorem Ontario.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dotarł w 1834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odwiedził: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348880"/>
            <a:ext cx="3678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FF0000"/>
                </a:solidFill>
              </a:rPr>
              <a:t>Góry Appalachy</a:t>
            </a:r>
            <a:r>
              <a:rPr lang="pl-PL" dirty="0">
                <a:solidFill>
                  <a:srgbClr val="FF0000"/>
                </a:solidFill>
              </a:rPr>
              <a:t>,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855258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rgbClr val="FF0000"/>
                </a:solidFill>
              </a:rPr>
              <a:t>  Florydę</a:t>
            </a:r>
            <a:r>
              <a:rPr lang="pl-PL" sz="3200" dirty="0">
                <a:solidFill>
                  <a:srgbClr val="FF0000"/>
                </a:solidFill>
              </a:rPr>
              <a:t>,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287306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rgbClr val="FF0000"/>
                </a:solidFill>
              </a:rPr>
              <a:t>Meksyk</a:t>
            </a:r>
            <a:r>
              <a:rPr lang="pl-PL" sz="3200" dirty="0">
                <a:solidFill>
                  <a:srgbClr val="FF0000"/>
                </a:solidFill>
              </a:rPr>
              <a:t>,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719354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rgbClr val="FF0000"/>
                </a:solidFill>
              </a:rPr>
              <a:t>Kanadę.</a:t>
            </a:r>
            <a:endParaRPr lang="pl-PL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840" y="4307031"/>
            <a:ext cx="8150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prowadził badania w zakresie: geologii, mineralogii, klimatologii, gleboznawstwa,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MERYKA PÓŁNOCNA I ŚRODKOWA - Encyklopedia w INTERI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6" y="1052736"/>
            <a:ext cx="4537162" cy="540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2290117">
            <a:off x="2961091" y="3014798"/>
            <a:ext cx="1296144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394" y="129406"/>
            <a:ext cx="7399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GÓRY </a:t>
            </a: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APPALACHY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145117" y="1710824"/>
            <a:ext cx="504056" cy="170816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0" name="Picture 2" descr="Appalachian Mountains | Appalachian mountains map, Appalachian mountains,  Appalach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8745"/>
            <a:ext cx="4027876" cy="37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ryda polityczna mapa ilustracja wektor. Ilustracja złożonej z mapa -  8334348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 bwMode="auto">
          <a:xfrm>
            <a:off x="3491880" y="1268760"/>
            <a:ext cx="4739768" cy="40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476672"/>
            <a:ext cx="207913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</a:t>
            </a:r>
          </a:p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</a:t>
            </a:r>
          </a:p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</a:t>
            </a:r>
          </a:p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</a:t>
            </a:r>
          </a:p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</a:t>
            </a:r>
          </a:p>
          <a:p>
            <a:pPr algn="ctr"/>
            <a:r>
              <a:rPr lang="pl-P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7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09"/>
            <a:ext cx="194421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</a:t>
            </a:r>
          </a:p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Viva Mexic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31" y="1140809"/>
            <a:ext cx="5980620" cy="447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57740"/>
            <a:ext cx="172819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</a:t>
            </a:r>
          </a:p>
          <a:p>
            <a:pPr algn="ctr"/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pPr algn="ctr"/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</a:p>
          <a:p>
            <a:pPr algn="ctr"/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pPr algn="ctr"/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</a:p>
          <a:p>
            <a:pPr algn="ctr"/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4" name="Picture 2" descr="Canada - vector map stock vector. Illustration of geographical - 346809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843808" y="560707"/>
            <a:ext cx="5544616" cy="46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664003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Odkrył </a:t>
            </a:r>
            <a:r>
              <a:rPr lang="pl-PL" sz="3200" b="1" dirty="0">
                <a:solidFill>
                  <a:srgbClr val="FF9900"/>
                </a:solidFill>
              </a:rPr>
              <a:t>złoża rud miedzi </a:t>
            </a:r>
            <a:r>
              <a:rPr lang="pl-PL" sz="3200" b="1" dirty="0"/>
              <a:t>w Kanadzie nad jeziorem Ontario.</a:t>
            </a:r>
            <a:endParaRPr lang="en-US" sz="3200" b="1" dirty="0"/>
          </a:p>
        </p:txBody>
      </p:sp>
      <p:sp>
        <p:nvSpPr>
          <p:cNvPr id="6" name="Down Arrow 5"/>
          <p:cNvSpPr/>
          <p:nvPr/>
        </p:nvSpPr>
        <p:spPr>
          <a:xfrm>
            <a:off x="6588224" y="2996952"/>
            <a:ext cx="504056" cy="1586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32656"/>
            <a:ext cx="7381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AMERYKA POŁUDNIOWA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33CC"/>
                </a:solidFill>
              </a:rPr>
              <a:t>PAWEŁ EDMUND STRZELECKI</a:t>
            </a:r>
            <a:endParaRPr lang="en-US" sz="4400" b="1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2210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600" dirty="0"/>
              <a:t>Przemierzył:</a:t>
            </a:r>
          </a:p>
          <a:p>
            <a:pPr algn="ctr"/>
            <a:r>
              <a:rPr lang="pl-PL" sz="3600" dirty="0"/>
              <a:t>            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600" dirty="0"/>
              <a:t>badał wulkany,</a:t>
            </a:r>
            <a:r>
              <a:rPr lang="pl-PL" dirty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068960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600" dirty="0"/>
              <a:t>badał złoża surowców mineralnych,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600" dirty="0"/>
              <a:t>prowadził badania geologiczne,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222829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l-PL" sz="3600" dirty="0"/>
              <a:t>prowadził obserwacje </a:t>
            </a:r>
            <a:r>
              <a:rPr lang="pl-PL" sz="3600" dirty="0" smtClean="0"/>
              <a:t>meteorologiczne,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40805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Kubę, Brazylię, Urugwaj, </a:t>
            </a:r>
          </a:p>
          <a:p>
            <a:pPr algn="ctr"/>
            <a:r>
              <a:rPr lang="pl-PL" sz="3600" b="1" dirty="0"/>
              <a:t> </a:t>
            </a:r>
            <a:r>
              <a:rPr lang="pl-PL" sz="3600" b="1" dirty="0" smtClean="0"/>
              <a:t>Argentynę </a:t>
            </a:r>
            <a:r>
              <a:rPr lang="pl-PL" sz="3600" b="1" dirty="0"/>
              <a:t>i Chile.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883" y="4522292"/>
            <a:ext cx="54726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8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U B A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Pin auf zajima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4" y="620688"/>
            <a:ext cx="7894506" cy="32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zylia ilustracja wektor. Ilustracja złożonej z kruch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0"/>
          <a:stretch/>
        </p:blipFill>
        <p:spPr bwMode="auto">
          <a:xfrm>
            <a:off x="3347864" y="692696"/>
            <a:ext cx="531774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7" y="44624"/>
            <a:ext cx="259228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9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XFORD\projekty\Strzeleck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5" y="1676188"/>
            <a:ext cx="3465989" cy="46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EXFORD\projekty\Strzelecki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6188"/>
            <a:ext cx="3391094" cy="46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107" y="11663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/>
              <a:t>PORTRET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920914"/>
            <a:ext cx="7596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PAWŁA EDMUNDA STRZELECKIEGO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a Urugwaj: Zobacz główne miasta - w tym lokalizację Monte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5"/>
            <a:ext cx="6264696" cy="44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260648"/>
            <a:ext cx="4165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7200" b="1" cap="none" spc="0" dirty="0">
                <a:ln/>
                <a:solidFill>
                  <a:schemeClr val="accent3"/>
                </a:solidFill>
                <a:effectLst/>
              </a:rPr>
              <a:t>URUGWAJ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93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gentyńska Republika - Wektorowa Mapa (Argentyna) Ilustracja Wektor -  Ilustracja złożonej z atlantycki, argentyński: 367160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3"/>
          <a:stretch/>
        </p:blipFill>
        <p:spPr bwMode="auto">
          <a:xfrm>
            <a:off x="251520" y="476672"/>
            <a:ext cx="480282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116632"/>
            <a:ext cx="309634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</a:p>
          <a:p>
            <a:r>
              <a:rPr lang="pl-PL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</a:t>
            </a:r>
            <a:endParaRPr lang="pl-P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G</a:t>
            </a:r>
            <a:endParaRPr lang="pl-P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E</a:t>
            </a:r>
          </a:p>
          <a:p>
            <a:pPr algn="ctr"/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</a:t>
            </a:r>
          </a:p>
          <a:p>
            <a:pPr algn="ctr"/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T</a:t>
            </a:r>
          </a:p>
          <a:p>
            <a:pPr algn="ctr"/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Y</a:t>
            </a:r>
          </a:p>
          <a:p>
            <a:pPr algn="ctr"/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N</a:t>
            </a:r>
          </a:p>
          <a:p>
            <a:pPr algn="ctr"/>
            <a:r>
              <a:rPr lang="pl-PL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A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4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public of Chile - vector map Stock Vector Image by ©pavalena #127859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/>
          <a:stretch/>
        </p:blipFill>
        <p:spPr bwMode="auto">
          <a:xfrm>
            <a:off x="4644008" y="764704"/>
            <a:ext cx="384985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982001"/>
            <a:ext cx="3575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CHIL</a:t>
            </a:r>
            <a:r>
              <a:rPr lang="pl-PL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W 1838 r. wypłynął statkiem </a:t>
            </a:r>
            <a:r>
              <a:rPr lang="pl-PL" sz="3200" b="1" dirty="0">
                <a:solidFill>
                  <a:srgbClr val="FF0000"/>
                </a:solidFill>
              </a:rPr>
              <a:t>„FLY” </a:t>
            </a:r>
            <a:r>
              <a:rPr lang="pl-PL" sz="3200" b="1" dirty="0"/>
              <a:t>z portu </a:t>
            </a:r>
            <a:r>
              <a:rPr lang="pl-PL" sz="3200" b="1" dirty="0">
                <a:solidFill>
                  <a:srgbClr val="FF0000"/>
                </a:solidFill>
              </a:rPr>
              <a:t>„VALPARISO” </a:t>
            </a:r>
            <a:r>
              <a:rPr lang="pl-PL" sz="3200" b="1" dirty="0"/>
              <a:t> w Chile w rejs do Australii.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64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4" y="116632"/>
            <a:ext cx="8562528" cy="65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858" y="476672"/>
            <a:ext cx="80189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 drodze do Australii</a:t>
            </a:r>
            <a:endParaRPr lang="en-US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8560" y="5589240"/>
            <a:ext cx="91893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pl-PL" sz="2800" dirty="0" smtClean="0"/>
              <a:t>w </a:t>
            </a:r>
            <a:r>
              <a:rPr lang="pl-PL" sz="2800" dirty="0"/>
              <a:t>kwietniu 1839 r. na pokładzie barku </a:t>
            </a:r>
            <a:r>
              <a:rPr lang="pl-PL" sz="2800" b="1" dirty="0">
                <a:solidFill>
                  <a:srgbClr val="FF0000"/>
                </a:solidFill>
              </a:rPr>
              <a:t>„Justine” </a:t>
            </a:r>
            <a:r>
              <a:rPr lang="pl-PL" sz="2800" dirty="0"/>
              <a:t>przypłynął do 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</a:rPr>
              <a:t>Port Jackson w Sydney.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80133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l-PL" sz="2800" dirty="0"/>
              <a:t>w 1838 r. wypłynął statkiem „FLY” z portu </a:t>
            </a:r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Valparaiso w Chile</a:t>
            </a:r>
            <a:r>
              <a:rPr lang="pl-PL" sz="2800" b="1" dirty="0"/>
              <a:t> </a:t>
            </a:r>
            <a:r>
              <a:rPr lang="pl-PL" sz="2800" dirty="0"/>
              <a:t>w rejs do Australii: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0361" y="2492896"/>
            <a:ext cx="67687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ü"/>
            </a:pPr>
            <a:r>
              <a:rPr lang="pl-PL" sz="2800" dirty="0"/>
              <a:t>1 etap -  wyspy Oceanu Spokojnego :  </a:t>
            </a:r>
            <a:r>
              <a:rPr lang="pl-PL" sz="2800" b="1" dirty="0">
                <a:solidFill>
                  <a:srgbClr val="92D050"/>
                </a:solidFill>
              </a:rPr>
              <a:t>Hawaje</a:t>
            </a:r>
            <a:r>
              <a:rPr lang="pl-PL" sz="2800" dirty="0"/>
              <a:t> i </a:t>
            </a:r>
            <a:r>
              <a:rPr lang="pl-PL" sz="2800" b="1" dirty="0">
                <a:solidFill>
                  <a:srgbClr val="92D050"/>
                </a:solidFill>
              </a:rPr>
              <a:t>wyspy Polinezji </a:t>
            </a:r>
            <a:r>
              <a:rPr lang="pl-PL" sz="2800" dirty="0"/>
              <a:t>- kontynuował tam swoje badania.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0361" y="3789040"/>
            <a:ext cx="68980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ü"/>
            </a:pPr>
            <a:r>
              <a:rPr lang="pl-PL" sz="2800" dirty="0"/>
              <a:t>2 etap - wyspa </a:t>
            </a:r>
            <a:r>
              <a:rPr lang="pl-PL" sz="2800" b="1" dirty="0">
                <a:solidFill>
                  <a:srgbClr val="92D050"/>
                </a:solidFill>
              </a:rPr>
              <a:t>Tahiti.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404601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v"/>
            </a:pPr>
            <a:r>
              <a:rPr lang="pl-PL" sz="2800" dirty="0"/>
              <a:t>w styczniu 1839 roku przybył </a:t>
            </a:r>
            <a:r>
              <a:rPr lang="pl-PL" sz="2800" dirty="0" smtClean="0"/>
              <a:t>do </a:t>
            </a:r>
            <a:r>
              <a:rPr lang="pl-PL" sz="2800" b="1" dirty="0" smtClean="0">
                <a:solidFill>
                  <a:srgbClr val="FF33CC"/>
                </a:solidFill>
              </a:rPr>
              <a:t>Nowej Zelandii</a:t>
            </a:r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pl-PL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013176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v"/>
            </a:pPr>
            <a:r>
              <a:rPr lang="pl-PL" sz="2800" dirty="0"/>
              <a:t>prowadził tam badania geologiczne.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waje i Karaiby - podstawowe informacje - Biuro podróży Unique Mo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116632"/>
            <a:ext cx="37718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HAWAJE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8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yspy Bora Bora, Polinezja Francuska, Moorea - Biuro podróży Unique Mo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620688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188640"/>
            <a:ext cx="5220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WYSPY POLINEZJI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5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ahiti Stock Vector Image by ©olinchuk #55078425"/>
          <p:cNvSpPr>
            <a:spLocks noChangeAspect="1" noChangeArrowheads="1"/>
          </p:cNvSpPr>
          <p:nvPr/>
        </p:nvSpPr>
        <p:spPr bwMode="auto">
          <a:xfrm>
            <a:off x="155575" y="-800100"/>
            <a:ext cx="2762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ahiti Stock Vector Image by ©olinchuk #55078425"/>
          <p:cNvSpPr>
            <a:spLocks noChangeAspect="1" noChangeArrowheads="1"/>
          </p:cNvSpPr>
          <p:nvPr/>
        </p:nvSpPr>
        <p:spPr bwMode="auto">
          <a:xfrm>
            <a:off x="307975" y="-647700"/>
            <a:ext cx="2762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Map of Tahiti (Island in French Polynesia) | Welt-Atlas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48672" cy="44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22920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Na Tahiti </a:t>
            </a:r>
            <a:r>
              <a:rPr lang="pl-PL" sz="2800" b="1" dirty="0"/>
              <a:t>Strzelecki był przez 11 tygodni honorowym gościem znanej z literatury romantycznej królowej </a:t>
            </a:r>
            <a:r>
              <a:rPr lang="pl-PL" sz="3200" b="1" dirty="0">
                <a:solidFill>
                  <a:srgbClr val="FF0000"/>
                </a:solidFill>
              </a:rPr>
              <a:t>Pomare IV.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52239"/>
            <a:ext cx="62228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WA ZELANDIA - Encyklopedia w INTERI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20680" cy="631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628800"/>
            <a:ext cx="2267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dirty="0"/>
              <a:t>W styczniu </a:t>
            </a:r>
            <a:r>
              <a:rPr lang="pl-PL" sz="3400" b="1" dirty="0">
                <a:solidFill>
                  <a:srgbClr val="FFCC00"/>
                </a:solidFill>
              </a:rPr>
              <a:t>1839</a:t>
            </a:r>
            <a:r>
              <a:rPr lang="pl-PL" sz="3400" dirty="0"/>
              <a:t> roku przybył do </a:t>
            </a:r>
            <a:r>
              <a:rPr lang="pl-PL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Nowej Zelandii.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5050" y="44624"/>
            <a:ext cx="44911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AUSTRALIA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Sídney - Ec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4" y="2017328"/>
            <a:ext cx="5520140" cy="44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9400" y="2404045"/>
            <a:ext cx="2592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Dotarł do Sydney w kwietniu </a:t>
            </a:r>
          </a:p>
          <a:p>
            <a:r>
              <a:rPr lang="pl-PL" sz="2800" b="1" dirty="0"/>
              <a:t> 1839r.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4653136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Spędził tu 4 lata. 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5355" y="1052736"/>
            <a:ext cx="8536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Paweł Edmund Strzelecki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ojciech Pląskowski h. Oksza (c.1680 - c.1719) - Genea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720314"/>
            <a:ext cx="4032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/>
              <a:t>Herb </a:t>
            </a:r>
          </a:p>
          <a:p>
            <a:pPr algn="ctr"/>
            <a:r>
              <a:rPr lang="pl-PL" sz="4400" b="1" dirty="0"/>
              <a:t>rodu </a:t>
            </a:r>
          </a:p>
          <a:p>
            <a:pPr algn="ctr"/>
            <a:r>
              <a:rPr lang="pl-PL" sz="4400" b="1" dirty="0"/>
              <a:t>Pawła </a:t>
            </a:r>
          </a:p>
          <a:p>
            <a:pPr algn="ctr"/>
            <a:r>
              <a:rPr lang="pl-PL" sz="4400" b="1" dirty="0"/>
              <a:t>Edmunda Strzeleckiego</a:t>
            </a:r>
            <a:endParaRPr lang="en-US" sz="4400" b="1" dirty="0"/>
          </a:p>
        </p:txBody>
      </p:sp>
      <p:pic>
        <p:nvPicPr>
          <p:cNvPr id="1026" name="Picture 2" descr="D:\WEXFORD\projekty\Ambasad 2223\he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6193" y="5445224"/>
            <a:ext cx="4764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OKSZA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3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remiokolice.files.wordpress.com/2017/12/c59brem-m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772816"/>
            <a:ext cx="7416824" cy="46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5032" y="116632"/>
            <a:ext cx="9289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   PAWEŁ EDMUND STRZELECKI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4000" b="1" dirty="0"/>
              <a:t>Urodzony we wsi </a:t>
            </a:r>
            <a:r>
              <a:rPr lang="pl-PL" sz="4000" b="1" dirty="0">
                <a:solidFill>
                  <a:srgbClr val="FF0000"/>
                </a:solidFill>
              </a:rPr>
              <a:t>GŁUSZYNA </a:t>
            </a:r>
            <a:r>
              <a:rPr lang="pl-PL" sz="4000" b="1" dirty="0"/>
              <a:t>koło </a:t>
            </a:r>
            <a:r>
              <a:rPr lang="pl-PL" sz="4000" b="1" dirty="0">
                <a:solidFill>
                  <a:srgbClr val="FF0000"/>
                </a:solidFill>
              </a:rPr>
              <a:t>Poznania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BIOGRAFIA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465313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smtClean="0"/>
              <a:t>  Miał </a:t>
            </a:r>
            <a:r>
              <a:rPr lang="pl-PL" dirty="0"/>
              <a:t>2 obywatelstwa : </a:t>
            </a:r>
            <a:r>
              <a:rPr lang="pl-PL" b="1" dirty="0">
                <a:solidFill>
                  <a:srgbClr val="92D050"/>
                </a:solidFill>
              </a:rPr>
              <a:t>polskie</a:t>
            </a:r>
            <a:r>
              <a:rPr lang="pl-PL" dirty="0"/>
              <a:t> oraz </a:t>
            </a:r>
            <a:r>
              <a:rPr lang="pl-PL" b="1" dirty="0">
                <a:solidFill>
                  <a:srgbClr val="92D050"/>
                </a:solidFill>
              </a:rPr>
              <a:t>brytyjskie</a:t>
            </a:r>
            <a:endParaRPr lang="en-US" b="1" dirty="0">
              <a:solidFill>
                <a:srgbClr val="92D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9016" y="1085835"/>
            <a:ext cx="8012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pl-PL" sz="4800" b="1" dirty="0" smtClean="0">
                <a:solidFill>
                  <a:srgbClr val="FF0000"/>
                </a:solidFill>
              </a:rPr>
              <a:t>PAWEŁ EDMUND STRZELECKI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2863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Odkrywca, podróżnik, geolog, badacz, geograf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094" y="2858780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Pochodzenia szlacheckiego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356992"/>
            <a:ext cx="61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Urodzony</a:t>
            </a:r>
            <a:r>
              <a:rPr lang="pl-PL" dirty="0"/>
              <a:t> </a:t>
            </a:r>
            <a:r>
              <a:rPr lang="pl-PL" sz="3200" b="1" dirty="0"/>
              <a:t>20 lipca 1797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933056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Zmarł </a:t>
            </a:r>
            <a:r>
              <a:rPr lang="pl-PL" sz="3200" b="1" dirty="0"/>
              <a:t>6 października 1873 </a:t>
            </a:r>
            <a:r>
              <a:rPr lang="pl-PL" sz="2800" dirty="0"/>
              <a:t>w Londynie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509120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Żył </a:t>
            </a:r>
            <a:r>
              <a:rPr lang="pl-PL" sz="3200" b="1" i="1" dirty="0"/>
              <a:t>76</a:t>
            </a:r>
            <a:r>
              <a:rPr lang="pl-PL" dirty="0"/>
              <a:t> </a:t>
            </a:r>
            <a:r>
              <a:rPr lang="pl-PL" sz="2800" dirty="0"/>
              <a:t>lat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404664"/>
            <a:ext cx="9721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Adobe Garamond Pro Bold" pitchFamily="18" charset="0"/>
              </a:rPr>
              <a:t>Paweł Edmund Strzelecki</a:t>
            </a:r>
          </a:p>
          <a:p>
            <a:pPr algn="ctr"/>
            <a:r>
              <a:rPr lang="pl-PL" sz="8000" b="1" dirty="0">
                <a:latin typeface="Adobe Garamond Pro Bold" pitchFamily="18" charset="0"/>
              </a:rPr>
              <a:t>Rodzice</a:t>
            </a:r>
            <a:endParaRPr lang="en-US" sz="8000" b="1" dirty="0">
              <a:latin typeface="Adobe Garamond Pro Bol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435" y="385509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Adobe Garamond Pro Bold" pitchFamily="18" charset="0"/>
              </a:rPr>
              <a:t>OJCIEC</a:t>
            </a:r>
            <a:endParaRPr lang="en-US" sz="4000" b="1" dirty="0">
              <a:latin typeface="Adobe Garamond Pro Bol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0959" y="387324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atin typeface="Adobe Garamond Pro Bold" pitchFamily="18" charset="0"/>
              </a:rPr>
              <a:t>MATKA</a:t>
            </a:r>
            <a:endParaRPr lang="en-US" sz="4000" b="1" dirty="0">
              <a:latin typeface="Adobe Garamond Pro Bol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65313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Adobe Garamond Pro" pitchFamily="18" charset="0"/>
              </a:rPr>
              <a:t>FRANCISZEK STRZELECKI</a:t>
            </a:r>
            <a:endParaRPr lang="en-US" sz="3200" b="1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462070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Adobe Garamond Pro" pitchFamily="18" charset="0"/>
              </a:rPr>
              <a:t>ANNA STRZELECKA  RACZYŃSKA</a:t>
            </a:r>
            <a:endParaRPr lang="en-US" sz="3200" b="1" dirty="0">
              <a:solidFill>
                <a:srgbClr val="FF0000"/>
              </a:solidFill>
              <a:latin typeface="Adobe Garamond Pro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8053288">
            <a:off x="2116746" y="2791358"/>
            <a:ext cx="193654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3021969">
            <a:off x="4910866" y="2791357"/>
            <a:ext cx="17397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iniature boy and girl with dandelion flower Stock Vector Image &amp; Art - 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/>
        </p:blipFill>
        <p:spPr bwMode="auto">
          <a:xfrm>
            <a:off x="3347864" y="2837273"/>
            <a:ext cx="2942935" cy="29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9134" y="476672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>
                <a:latin typeface="Garamond Premr Pro" pitchFamily="18" charset="0"/>
              </a:rPr>
              <a:t>RODZEŃSTWO</a:t>
            </a:r>
            <a:endParaRPr lang="en-US" sz="6600" b="1" dirty="0">
              <a:latin typeface="Garamond Premr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775" y="2500441"/>
            <a:ext cx="2592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latin typeface="Engravers MT" panose="02090707080505020304" pitchFamily="18" charset="0"/>
              </a:rPr>
              <a:t>     BRAT</a:t>
            </a:r>
            <a:endParaRPr lang="pl-PL" sz="4400" b="1" dirty="0"/>
          </a:p>
          <a:p>
            <a:r>
              <a:rPr lang="pl-PL" sz="4400" b="1" dirty="0">
                <a:solidFill>
                  <a:srgbClr val="FF0000"/>
                </a:solidFill>
              </a:rPr>
              <a:t> </a:t>
            </a:r>
            <a:r>
              <a:rPr lang="pl-PL" sz="4400" b="1" dirty="0">
                <a:solidFill>
                  <a:srgbClr val="FF0000"/>
                </a:solidFill>
                <a:latin typeface="Engravers MT" panose="02090707080505020304" pitchFamily="18" charset="0"/>
              </a:rPr>
              <a:t>PIOTR</a:t>
            </a:r>
            <a:endParaRPr lang="en-US" sz="4400" b="1" dirty="0">
              <a:solidFill>
                <a:srgbClr val="FF0000"/>
              </a:solidFill>
              <a:latin typeface="Engravers MT" panose="0209070708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7223" y="3140968"/>
            <a:ext cx="3906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latin typeface="Engravers MT" panose="02090707080505020304" pitchFamily="18" charset="0"/>
              </a:rPr>
              <a:t>SIOSTRA</a:t>
            </a:r>
          </a:p>
          <a:p>
            <a:endParaRPr lang="pl-PL" sz="4400" b="1" dirty="0"/>
          </a:p>
          <a:p>
            <a:r>
              <a:rPr lang="pl-PL" sz="4400" b="1" dirty="0">
                <a:solidFill>
                  <a:srgbClr val="FF0000"/>
                </a:solidFill>
                <a:latin typeface="Engravers MT" panose="02090707080505020304" pitchFamily="18" charset="0"/>
              </a:rPr>
              <a:t>IZABELA</a:t>
            </a:r>
            <a:endParaRPr lang="en-US" sz="4400" b="1" dirty="0">
              <a:solidFill>
                <a:srgbClr val="FF0000"/>
              </a:solidFill>
              <a:latin typeface="Engravers MT" panose="02090707080505020304" pitchFamily="18" charset="0"/>
            </a:endParaRPr>
          </a:p>
        </p:txBody>
      </p:sp>
      <p:sp>
        <p:nvSpPr>
          <p:cNvPr id="3" name="AutoShape 2" descr="25,423 Brat Siostra Grafika Wektorowa, Clipartów i Ilustracji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25,423 Brat Siostra Grafika Wektorowa, Clipartów i Ilustracji - 123R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 rot="8116286">
            <a:off x="1797116" y="1977207"/>
            <a:ext cx="21723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854951">
            <a:off x="4684420" y="1963196"/>
            <a:ext cx="201500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518" y="188640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WIELKA MIŁOŚĆ</a:t>
            </a:r>
          </a:p>
          <a:p>
            <a:pPr algn="ctr"/>
            <a:r>
              <a:rPr lang="pl-PL" sz="3600" b="1" dirty="0"/>
              <a:t>PAWŁA EDMUNDA STRZELECKIEGO</a:t>
            </a:r>
            <a:endParaRPr lang="en-US" sz="3600" b="1" dirty="0"/>
          </a:p>
        </p:txBody>
      </p:sp>
      <p:pic>
        <p:nvPicPr>
          <p:cNvPr id="5122" name="Picture 2" descr="Ryc. zbiory Biblioteki Poznańskiego Towarzystwa Przyjaciół Nauk - grafika artykuł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1" y="1484784"/>
            <a:ext cx="80953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711" y="6084585"/>
            <a:ext cx="765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ALEKSANDRA KATARZYNA TURYNO </a:t>
            </a:r>
            <a:r>
              <a:rPr lang="pl-PL" sz="3200" b="1" dirty="0">
                <a:solidFill>
                  <a:srgbClr val="FF0000"/>
                </a:solidFill>
              </a:rPr>
              <a:t>- ADYNA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(4:3)</PresentationFormat>
  <Paragraphs>182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BIOGRAFIA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Wexford PS</dc:creator>
  <cp:lastModifiedBy>Wexford PS</cp:lastModifiedBy>
  <cp:revision>1</cp:revision>
  <dcterms:created xsi:type="dcterms:W3CDTF">2023-10-29T21:27:15Z</dcterms:created>
  <dcterms:modified xsi:type="dcterms:W3CDTF">2023-10-29T21:27:38Z</dcterms:modified>
</cp:coreProperties>
</file>