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0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0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0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7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1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4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87388-676D-4C19-8E98-8F21EDDACFE6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AFAF-BAFA-4D5D-8468-60E772DAD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5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podroze.onet.pl/aktywnie/pawel-edmund-strzelecki/t6264dd" TargetMode="External"/><Relationship Id="rId13" Type="http://schemas.openxmlformats.org/officeDocument/2006/relationships/hyperlink" Target="https://iderepublica.pl/en/known-unknowns/index/pawel-edmund-strzelecki/" TargetMode="External"/><Relationship Id="rId3" Type="http://schemas.openxmlformats.org/officeDocument/2006/relationships/hyperlink" Target="file:///C:\Users\Wexford%20PS\Downloads\1272-5024-1-PB.pdf" TargetMode="External"/><Relationship Id="rId7" Type="http://schemas.openxmlformats.org/officeDocument/2006/relationships/hyperlink" Target="https://wiadomosci.dziennik.pl/swiat/artykuly/557385,gora-kosciuszki-pawel-strzelecki-tadeusz-kosciuszko-australia-polonia-kopiec-kosciuszki-aborygeni.html" TargetMode="External"/><Relationship Id="rId12" Type="http://schemas.openxmlformats.org/officeDocument/2006/relationships/hyperlink" Target="https://szwendamsie.pl/blog/ciekawostki/sir-pawel-edmund-strzelecki" TargetMode="External"/><Relationship Id="rId2" Type="http://schemas.openxmlformats.org/officeDocument/2006/relationships/hyperlink" Target="https://pl.wikipedia.org/wiki/Pawe%C5%82_Edmund_Strzelec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p.pl/historia/art1965381-wyprawy-pawla-edmunda-strzeleckiego" TargetMode="External"/><Relationship Id="rId11" Type="http://schemas.openxmlformats.org/officeDocument/2006/relationships/hyperlink" Target="https://histmag.org/Pawel-Edmund-Strzelecki-w-9-lat-dookola-swiata-cz.-3-10142" TargetMode="External"/><Relationship Id="rId5" Type="http://schemas.openxmlformats.org/officeDocument/2006/relationships/hyperlink" Target="https://poznajnieznane.pl/pawel-edmund-strzelecki/" TargetMode="External"/><Relationship Id="rId10" Type="http://schemas.openxmlformats.org/officeDocument/2006/relationships/hyperlink" Target="https://histmag.org/Pawel-Edmund-Strzelecki-w-9-lat-dookola-swiata-cz.-2-10096" TargetMode="External"/><Relationship Id="rId4" Type="http://schemas.openxmlformats.org/officeDocument/2006/relationships/hyperlink" Target="https://podroze.onet.pl/ciekawe/pawel-edmund-strzelecki-polski-odkrywca-i-naukowiec-w-australii/s85vzm0" TargetMode="External"/><Relationship Id="rId9" Type="http://schemas.openxmlformats.org/officeDocument/2006/relationships/hyperlink" Target="https://histmag.org/Pawel-Edmund-Strzelecki-w-9-lat-dookola-swiata-cz.-1-10070" TargetMode="External"/><Relationship Id="rId14" Type="http://schemas.openxmlformats.org/officeDocument/2006/relationships/hyperlink" Target="https://www.polonia.sk/2008/04/01/wielka-podro-pawa-edmunda-strzeleckiego/?fbclid=IwAR3YV-1OBBiEalRCFFOiSPKcE8nUG8rBM7EGNmyEx-yngtnCMwXB7uUVcWk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lskieradio.pl/39/156/Artykul/1248239,Pawel-Edmund-Strzelecki-%E2%80%93-z-ziemi-polskiej-do-Australii" TargetMode="External"/><Relationship Id="rId13" Type="http://schemas.openxmlformats.org/officeDocument/2006/relationships/hyperlink" Target="https://pl.wikipedia.org/wiki/Pawe%C5%82_Edmund_Strzelecki" TargetMode="External"/><Relationship Id="rId3" Type="http://schemas.openxmlformats.org/officeDocument/2006/relationships/hyperlink" Target="https://upwikipl.top/wiki/great_famine_(ireland)" TargetMode="External"/><Relationship Id="rId7" Type="http://schemas.openxmlformats.org/officeDocument/2006/relationships/hyperlink" Target="http://mtkosciuszko.org.au/polski/strzelecki-pomnik.htm" TargetMode="External"/><Relationship Id="rId12" Type="http://schemas.openxmlformats.org/officeDocument/2006/relationships/hyperlink" Target="https://pl.wikipedia.org/wiki/Pomnik_Paw%C5%82a_Edmunda_Strzeleckiego_na_%C5%81azarzu_w_Poznaniu" TargetMode="External"/><Relationship Id="rId2" Type="http://schemas.openxmlformats.org/officeDocument/2006/relationships/hyperlink" Target="https://sremiokolice.wordpress.com/2020/12/17/gluszyna-pawel-edmund-strzelecki/comment-page1/?fbclid=IwAR0mxaWxR_eq608uv3oQQjoqfAZVz0eD6SfSfeMXf9g-3RdBnUsz1_2M2f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Pomnik_Paw%C5%82a_Edmunda_Strzeleckiego_w_Poznaniu" TargetMode="External"/><Relationship Id="rId11" Type="http://schemas.openxmlformats.org/officeDocument/2006/relationships/hyperlink" Target="https://www.piotrslotwinski.com/2015/04/tablica-w-dublinie-upamietniajaca-pawa.html" TargetMode="External"/><Relationship Id="rId5" Type="http://schemas.openxmlformats.org/officeDocument/2006/relationships/hyperlink" Target="https://pl.wikipedia.org/wiki/Wielki_g%C5%82%C3%B3d_w_Irlandii_(1845%E2%80%931849)" TargetMode="External"/><Relationship Id="rId10" Type="http://schemas.openxmlformats.org/officeDocument/2006/relationships/hyperlink" Target="https://e-bliskoprzyrody.pl/pawel-edmund-strzelecki/" TargetMode="External"/><Relationship Id="rId4" Type="http://schemas.openxmlformats.org/officeDocument/2006/relationships/hyperlink" Target="https://www.polskacanada.com/dzien-polski-w-dublinie-dzieki-strzeleckiemu/?fbclid=IwAR0JGHBv69hx-LmCi4ifH3zIpPOqCHF6Z87ds-pQKDl6WL7bqOKkK3yQtDE" TargetMode="External"/><Relationship Id="rId9" Type="http://schemas.openxmlformats.org/officeDocument/2006/relationships/hyperlink" Target="https://pl.wikipedia.org/wiki/Pawe%C5%82_Edmund_Strzelecki#/media/Plik:Kosciuszko02.JPG" TargetMode="External"/><Relationship Id="rId14" Type="http://schemas.openxmlformats.org/officeDocument/2006/relationships/hyperlink" Target="https://pl.wikipedia.org/wiki/G%C3%B3ry_Strzeleckiego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Order_%C5%9Bw._Micha%C5%82a_i_%C5%9Bw._Jerzego" TargetMode="External"/><Relationship Id="rId3" Type="http://schemas.openxmlformats.org/officeDocument/2006/relationships/hyperlink" Target="http://wikimapia.org/5108484/pl/G%C3%B3ry-Strzeleckiego" TargetMode="External"/><Relationship Id="rId7" Type="http://schemas.openxmlformats.org/officeDocument/2006/relationships/hyperlink" Target="https://pl.wikipedia.org/wiki/Doktor_honoris_causa" TargetMode="External"/><Relationship Id="rId2" Type="http://schemas.openxmlformats.org/officeDocument/2006/relationships/hyperlink" Target="https://slideplayer.pl/slide/1025680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Order_%C5%81a%C5%BAni" TargetMode="External"/><Relationship Id="rId5" Type="http://schemas.openxmlformats.org/officeDocument/2006/relationships/hyperlink" Target="https://en.wikipedia.org/wiki/Gold_Medal_(RGS)" TargetMode="External"/><Relationship Id="rId10" Type="http://schemas.openxmlformats.org/officeDocument/2006/relationships/hyperlink" Target="https://polskiepoznawanieswiata.pl/pl/stanowiska_uniq_f5gwB1Xr/trzy-kontynenty-w-jeden-dzien_uniq_2z6qyyDU/l3870_polskie-poznawanie-australii-i-oceanii/l764_badacze_uniq_6VC2pvns/pawel-edmund-strzelecki_uniq_7TzOvve8.html" TargetMode="External"/><Relationship Id="rId4" Type="http://schemas.openxmlformats.org/officeDocument/2006/relationships/hyperlink" Target="https://poznan.fandom.com/wiki/Pawe%C5%82_Edmund_Strzelecki" TargetMode="External"/><Relationship Id="rId9" Type="http://schemas.openxmlformats.org/officeDocument/2006/relationships/hyperlink" Target="https://nla.gov.au/nla.obj-231555054/vie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a.gov.au/nla.map-rm1666?utm_source=Histmag.org&amp;utm_medium=article-1014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64" y="4653136"/>
            <a:ext cx="79208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/>
              <a:t>Jednym ze znaczących jego osiągnięć było </a:t>
            </a:r>
            <a:r>
              <a:rPr lang="pl-PL" sz="2800" b="1" dirty="0">
                <a:solidFill>
                  <a:srgbClr val="FFCC00"/>
                </a:solidFill>
              </a:rPr>
              <a:t>odkrycie złota </a:t>
            </a:r>
            <a:r>
              <a:rPr lang="pl-PL" sz="2400" dirty="0"/>
              <a:t>w </a:t>
            </a:r>
            <a:r>
              <a:rPr lang="pl-PL" sz="2400" b="1" dirty="0">
                <a:solidFill>
                  <a:srgbClr val="0000FF"/>
                </a:solidFill>
              </a:rPr>
              <a:t>dolinie Clwyd </a:t>
            </a:r>
            <a:r>
              <a:rPr lang="pl-PL" sz="2400" dirty="0"/>
              <a:t>oraz w okręgu Wellington.</a:t>
            </a:r>
          </a:p>
          <a:p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-972616" y="37073"/>
            <a:ext cx="1108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600" b="1" dirty="0">
                <a:solidFill>
                  <a:srgbClr val="FF33CC"/>
                </a:solidFill>
              </a:rPr>
              <a:t>PAWEŁ EDMUND </a:t>
            </a:r>
            <a:r>
              <a:rPr lang="pl-PL" sz="5600" b="1" dirty="0" smtClean="0">
                <a:solidFill>
                  <a:srgbClr val="FF33CC"/>
                </a:solidFill>
              </a:rPr>
              <a:t>STRZELECKI</a:t>
            </a:r>
            <a:endParaRPr lang="pl-PL" sz="5600" b="1" dirty="0">
              <a:solidFill>
                <a:srgbClr val="FF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5937" y="912843"/>
            <a:ext cx="5786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/>
              <a:t>Dokonania w Australii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916832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W Sydney podjął przygotowania do penetracji kontynentu australijskiego, wówczas jeszcze słabo poznanego i zaludnionego, nazywanego </a:t>
            </a:r>
            <a:r>
              <a:rPr lang="pl-PL" sz="2400" b="1" dirty="0">
                <a:solidFill>
                  <a:srgbClr val="0000FF"/>
                </a:solidFill>
              </a:rPr>
              <a:t>„Nową Holandią”. </a:t>
            </a:r>
            <a:endParaRPr lang="pl-PL" sz="24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b="1" dirty="0">
              <a:solidFill>
                <a:srgbClr val="0000FF"/>
              </a:solidFill>
            </a:endParaRP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219954"/>
            <a:ext cx="8388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Nawiązał kontakty z gubernatorem </a:t>
            </a:r>
            <a:r>
              <a:rPr lang="pl-PL" sz="2400" b="1" dirty="0">
                <a:solidFill>
                  <a:srgbClr val="0000FF"/>
                </a:solidFill>
              </a:rPr>
              <a:t>Georgem Gippsem</a:t>
            </a:r>
            <a:r>
              <a:rPr lang="pl-PL" sz="2400" dirty="0"/>
              <a:t>, który obiecał wsparcie dla jego badań.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14908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Rozpoczął swe prace w połowie </a:t>
            </a:r>
            <a:r>
              <a:rPr lang="pl-PL" sz="2400" b="1" dirty="0">
                <a:solidFill>
                  <a:srgbClr val="0000FF"/>
                </a:solidFill>
              </a:rPr>
              <a:t>1839 r.</a:t>
            </a:r>
            <a:r>
              <a:rPr lang="pl-PL" sz="2400" dirty="0"/>
              <a:t>, pokonując ogromne obszary kontynentu w niezwykle trudnych warunkach.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5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 t="16320" r="20291" b="8949"/>
          <a:stretch/>
        </p:blipFill>
        <p:spPr bwMode="auto">
          <a:xfrm>
            <a:off x="323528" y="1124744"/>
            <a:ext cx="8451273" cy="546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5288" y="42210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BORNEO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101" y="109081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BORNEO I FILIPINY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501653" y="2492896"/>
            <a:ext cx="1512168" cy="64807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2840943">
            <a:off x="1699536" y="3098563"/>
            <a:ext cx="1944216" cy="67797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1" t="17046" r="19347" b="9523"/>
          <a:stretch/>
        </p:blipFill>
        <p:spPr bwMode="auto">
          <a:xfrm>
            <a:off x="683568" y="980728"/>
            <a:ext cx="6371773" cy="537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52321" y="0"/>
            <a:ext cx="169168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pl-PL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0"/>
            <a:ext cx="2749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MANILIA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427984" y="2046071"/>
            <a:ext cx="1296144" cy="57606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ny Cesarskie (Chiny) | wycieczki objazdowe z R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0" y="116632"/>
            <a:ext cx="4768810" cy="66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14141" y="38927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 smtClean="0"/>
              <a:t>Kanton </a:t>
            </a:r>
            <a:r>
              <a:rPr lang="pl-PL" sz="3200" b="1" dirty="0"/>
              <a:t>(CHINY) </a:t>
            </a:r>
          </a:p>
          <a:p>
            <a:r>
              <a:rPr lang="pl-PL" sz="3200" b="1" dirty="0"/>
              <a:t>i Hong Kong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7172" name="Picture 4" descr="Prawdziwa mapa Chin (geograficzna, polityczna, klimatyczna, konturowa,  kulturowa, administracyjna) | Kompas Tr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61001"/>
            <a:ext cx="3816424" cy="269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4141" y="4869160"/>
            <a:ext cx="3650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Jego pobyt w Chinach trwał blisko 3 tygodnie.</a:t>
            </a:r>
            <a:endParaRPr lang="en-US" sz="3600" b="1" dirty="0"/>
          </a:p>
        </p:txBody>
      </p:sp>
      <p:sp>
        <p:nvSpPr>
          <p:cNvPr id="4" name="Oval 3"/>
          <p:cNvSpPr/>
          <p:nvPr/>
        </p:nvSpPr>
        <p:spPr>
          <a:xfrm>
            <a:off x="2051720" y="4451580"/>
            <a:ext cx="2016224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8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069" y="2849358"/>
            <a:ext cx="81369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W </a:t>
            </a:r>
            <a:r>
              <a:rPr lang="pl-PL" sz="2800" dirty="0"/>
              <a:t>Egipcie Strzelecki przebywał 10 dni i odpłynął na parowcu </a:t>
            </a:r>
            <a:r>
              <a:rPr lang="pl-PL" sz="2800" b="1" dirty="0">
                <a:solidFill>
                  <a:srgbClr val="FF33CC"/>
                </a:solidFill>
              </a:rPr>
              <a:t>„Oriental” </a:t>
            </a:r>
            <a:r>
              <a:rPr lang="pl-PL" sz="2800" dirty="0"/>
              <a:t>około 27 listopada 1843r. do Marsylii, zatrzymując się na Malcie i w Algierze.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78488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Na każdej z wysp prowadził badania gleboznawcze, etnograficzne i lingwistyczne oraz pomiary meteorologiczne.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2069" y="1988840"/>
            <a:ext cx="77768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Około 11 sierpnia 1843r. wszedł na parowiec pocztowy </a:t>
            </a:r>
            <a:r>
              <a:rPr lang="pl-PL" sz="2800" b="1" dirty="0">
                <a:solidFill>
                  <a:srgbClr val="FF0000"/>
                </a:solidFill>
              </a:rPr>
              <a:t>„Akbar”, </a:t>
            </a:r>
            <a:r>
              <a:rPr lang="pl-PL" sz="2800" dirty="0"/>
              <a:t>który zatrzymał się na wyspie Panang i w Singapurze, skąd popłynął do Suezu.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8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1" t="19196" r="9594" b="8482"/>
          <a:stretch/>
        </p:blipFill>
        <p:spPr bwMode="auto">
          <a:xfrm>
            <a:off x="705361" y="842396"/>
            <a:ext cx="7323347" cy="529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269" y="277197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/>
              <a:t>WYSPA PENAG KOŁO MALEZJI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5868035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/>
              <a:t>SINGAPUR</a:t>
            </a:r>
            <a:endParaRPr lang="en-US" sz="6000" b="1" dirty="0"/>
          </a:p>
        </p:txBody>
      </p:sp>
      <p:sp>
        <p:nvSpPr>
          <p:cNvPr id="4" name="Up Arrow 3"/>
          <p:cNvSpPr/>
          <p:nvPr/>
        </p:nvSpPr>
        <p:spPr>
          <a:xfrm rot="13874265">
            <a:off x="5862099" y="4422840"/>
            <a:ext cx="360040" cy="1265316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423142" y="1916831"/>
            <a:ext cx="356770" cy="117415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1878" y="3419762"/>
            <a:ext cx="272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PENAG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4897" y="568336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SINGAPUR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76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596398"/>
            <a:ext cx="3187796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b="1" dirty="0"/>
              <a:t>Z Singapuru</a:t>
            </a:r>
          </a:p>
          <a:p>
            <a:r>
              <a:rPr lang="pl-PL" sz="4800" b="1" dirty="0"/>
              <a:t>Strzelecki </a:t>
            </a:r>
          </a:p>
          <a:p>
            <a:r>
              <a:rPr lang="en-US" sz="4800" b="1" dirty="0" err="1"/>
              <a:t>popłynął</a:t>
            </a:r>
            <a:r>
              <a:rPr lang="en-US" sz="4800" b="1" dirty="0"/>
              <a:t> </a:t>
            </a:r>
            <a:endParaRPr lang="pl-PL" sz="4800" b="1" dirty="0"/>
          </a:p>
          <a:p>
            <a:r>
              <a:rPr lang="en-US" sz="4800" b="1" dirty="0"/>
              <a:t>do </a:t>
            </a:r>
            <a:r>
              <a:rPr lang="en-US" sz="4800" b="1" dirty="0" err="1"/>
              <a:t>Suezu</a:t>
            </a:r>
            <a:r>
              <a:rPr lang="pl-PL" sz="4800" b="1" dirty="0"/>
              <a:t> </a:t>
            </a:r>
          </a:p>
          <a:p>
            <a:r>
              <a:rPr lang="pl-PL" sz="4800" b="1" dirty="0"/>
              <a:t>w Egipcie.</a:t>
            </a:r>
            <a:endParaRPr lang="en-US" sz="4800" b="1" dirty="0"/>
          </a:p>
        </p:txBody>
      </p:sp>
      <p:pic>
        <p:nvPicPr>
          <p:cNvPr id="2050" name="Picture 2" descr="Suez Canal, artificial sea-level waterway in Egypt, political map Stock 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5"/>
          <a:stretch/>
        </p:blipFill>
        <p:spPr bwMode="auto">
          <a:xfrm>
            <a:off x="4701271" y="384416"/>
            <a:ext cx="4141446" cy="62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1853719">
            <a:off x="4992434" y="4550595"/>
            <a:ext cx="1983359" cy="502845"/>
          </a:xfrm>
          <a:prstGeom prst="rightArrow">
            <a:avLst>
              <a:gd name="adj1" fmla="val 59064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yer Listo calor malta country map Venta anticipada Asser profe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21" y="1460977"/>
            <a:ext cx="8206226" cy="44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Przez kanał Sueski Strzelecki odpłynął na parowcu </a:t>
            </a:r>
            <a:r>
              <a:rPr lang="pl-PL" sz="3600" b="1" dirty="0">
                <a:solidFill>
                  <a:srgbClr val="FF0000"/>
                </a:solidFill>
              </a:rPr>
              <a:t>„Oriental” </a:t>
            </a:r>
            <a:r>
              <a:rPr lang="pl-PL" sz="3600" dirty="0"/>
              <a:t>do Marsylii.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2863" y="6071122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Po drodzę zatrzymał się na </a:t>
            </a:r>
            <a:r>
              <a:rPr lang="pl-PL" sz="3200" b="1" dirty="0">
                <a:solidFill>
                  <a:srgbClr val="00B0F0"/>
                </a:solidFill>
              </a:rPr>
              <a:t>MALCIE</a:t>
            </a:r>
            <a:r>
              <a:rPr lang="pl-PL" sz="3200" dirty="0"/>
              <a:t> i w </a:t>
            </a:r>
            <a:r>
              <a:rPr lang="pl-PL" sz="3200" b="1" dirty="0">
                <a:solidFill>
                  <a:srgbClr val="00B0F0"/>
                </a:solidFill>
              </a:rPr>
              <a:t>ALGIERZE.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9591471">
            <a:off x="740996" y="4287947"/>
            <a:ext cx="165618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388221"/>
            <a:ext cx="914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00B0F0"/>
                </a:solidFill>
              </a:rPr>
              <a:t>Paweł Edmund Strzelecki </a:t>
            </a:r>
          </a:p>
        </p:txBody>
      </p:sp>
      <p:pic>
        <p:nvPicPr>
          <p:cNvPr id="4100" name="Picture 4" descr="Image result for london on england map | Birmingham england, England, Leeds 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536504" cy="45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539008"/>
            <a:ext cx="31683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24</a:t>
            </a:r>
            <a:endParaRPr lang="pl-PL" sz="4400" b="1" dirty="0"/>
          </a:p>
          <a:p>
            <a:pPr algn="ctr"/>
            <a:r>
              <a:rPr lang="en-US" sz="4400" b="1" dirty="0" err="1"/>
              <a:t>października</a:t>
            </a:r>
            <a:r>
              <a:rPr lang="pl-PL" sz="4400" b="1" dirty="0"/>
              <a:t> </a:t>
            </a:r>
          </a:p>
          <a:p>
            <a:pPr algn="ctr"/>
            <a:r>
              <a:rPr lang="pl-PL" sz="4400" b="1" dirty="0"/>
              <a:t>  1843 roku </a:t>
            </a:r>
          </a:p>
          <a:p>
            <a:pPr algn="ctr"/>
            <a:r>
              <a:rPr lang="pl-PL" sz="4400" dirty="0"/>
              <a:t>w </a:t>
            </a:r>
            <a:r>
              <a:rPr lang="pl-PL" sz="4400" b="1" dirty="0">
                <a:solidFill>
                  <a:srgbClr val="FF0000"/>
                </a:solidFill>
              </a:rPr>
              <a:t>LONDYNIE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102097"/>
            <a:ext cx="8316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zakończył swą podróż dookoła świata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aweł Edmund Strzelecki – człowiek, który zastał siebie sławnym | ekantor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90568"/>
            <a:ext cx="7992888" cy="420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402" y="1412776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/>
              <a:t>Podróże musiał finansować z własnych środków, więc chętnie korzystał </a:t>
            </a:r>
          </a:p>
          <a:p>
            <a:pPr algn="ctr"/>
            <a:r>
              <a:rPr lang="pl-PL" sz="4000" b="1" dirty="0"/>
              <a:t>z uprzejmości kapitanów statków, </a:t>
            </a:r>
          </a:p>
          <a:p>
            <a:pPr algn="ctr"/>
            <a:r>
              <a:rPr lang="pl-PL" sz="4000" b="1" dirty="0"/>
              <a:t>którzy zapraszali go na swój pokład</a:t>
            </a:r>
          </a:p>
          <a:p>
            <a:pPr algn="ctr"/>
            <a:r>
              <a:rPr lang="pl-PL" sz="4000" b="1" dirty="0"/>
              <a:t> oraz z życzliwości gubernatorów.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68478" y="345430"/>
            <a:ext cx="8479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PAWEŁ EDMUND STRZELECKI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9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pa Irland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394921" cy="62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1124744"/>
            <a:ext cx="47164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AKCJA </a:t>
            </a:r>
          </a:p>
          <a:p>
            <a:pPr algn="ctr"/>
            <a:r>
              <a:rPr lang="pl-PL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HUMANITARNA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251" y="3590240"/>
            <a:ext cx="42594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 IRLANDII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4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stralijska Góra Kościuszki zniknie z atlasów? Polonia i organizacje  kościuszkowskie walczą o zachowanie nazwy - Dziennik.p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5"/>
          <a:stretch/>
        </p:blipFill>
        <p:spPr bwMode="auto">
          <a:xfrm>
            <a:off x="254986" y="1916832"/>
            <a:ext cx="8637494" cy="36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592755"/>
            <a:ext cx="79928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dirty="0"/>
          </a:p>
          <a:p>
            <a:endParaRPr lang="pl-PL" sz="2800" b="1" dirty="0">
              <a:solidFill>
                <a:srgbClr val="FF0000"/>
              </a:solidFill>
            </a:endParaRPr>
          </a:p>
          <a:p>
            <a:endParaRPr lang="pl-PL" sz="2800" b="1" dirty="0">
              <a:solidFill>
                <a:srgbClr val="C00000"/>
              </a:solidFill>
            </a:endParaRPr>
          </a:p>
          <a:p>
            <a:endParaRPr lang="pl-PL" sz="2800" b="1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/>
              <a:t>Odkrył też dolinę Latrobe, gdzie znajdują się jedne z największych na świecie pokłady węgla </a:t>
            </a:r>
            <a:r>
              <a:rPr lang="pl-PL" sz="2400" dirty="0" smtClean="0"/>
              <a:t>brunatnego, a </a:t>
            </a:r>
            <a:r>
              <a:rPr lang="pl-PL" sz="2400" dirty="0"/>
              <a:t>także złoża ropy naftowej i złota.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766" y="116632"/>
            <a:ext cx="8987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/>
              <a:t>Pod koniec 1839 r. </a:t>
            </a:r>
            <a:r>
              <a:rPr lang="pl-PL" sz="2400" dirty="0" smtClean="0"/>
              <a:t>P. E.Strzelecki </a:t>
            </a:r>
            <a:r>
              <a:rPr lang="pl-PL" sz="2400" dirty="0"/>
              <a:t>odbył wyprawę w Góry Śnieżne, następnie odwiedził pasmo Wielkich Gór Wododziałowych.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6631" y="1143509"/>
            <a:ext cx="79614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/>
              <a:t>Poznawane obszary przemierzał pieszo z ciężkim plecakiem, </a:t>
            </a:r>
          </a:p>
          <a:p>
            <a:r>
              <a:rPr lang="pl-PL" sz="2400" dirty="0"/>
              <a:t>     z niezbędnymi przyrządami badawczymi.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631" y="2052136"/>
            <a:ext cx="75968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/>
              <a:t>W lutym 1840 r. jako pierwszy wszedł na najwyższy szczyt Australii, który nazwał</a:t>
            </a:r>
            <a:r>
              <a:rPr lang="pl-PL" dirty="0"/>
              <a:t> </a:t>
            </a:r>
            <a:r>
              <a:rPr lang="pl-PL" sz="2800" b="1" dirty="0"/>
              <a:t>Górą Kościuszki.</a:t>
            </a:r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7841144">
            <a:off x="3209498" y="2709204"/>
            <a:ext cx="438601" cy="1252510"/>
          </a:xfrm>
          <a:prstGeom prst="downArrow">
            <a:avLst>
              <a:gd name="adj1" fmla="val 50000"/>
              <a:gd name="adj2" fmla="val 465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kibbereen przez Jamesa Mahony'ego, 1847. 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3" y="2614443"/>
            <a:ext cx="2286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368" y="548680"/>
            <a:ext cx="8320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Wielki Głód w Irlandii trwał </a:t>
            </a:r>
            <a:r>
              <a:rPr lang="pl-PL" sz="3200" b="1" dirty="0">
                <a:solidFill>
                  <a:srgbClr val="FF0000"/>
                </a:solidFill>
              </a:rPr>
              <a:t>cztery lata </a:t>
            </a:r>
          </a:p>
          <a:p>
            <a:pPr algn="ctr"/>
            <a:r>
              <a:rPr lang="pl-PL" sz="3200" b="1" dirty="0"/>
              <a:t>(1845-1849), spowodował śmierć około miliona osób, a drugi milion zmusił do emigracji.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94687" y="3140968"/>
            <a:ext cx="83498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>
                <a:solidFill>
                  <a:srgbClr val="0070C0"/>
                </a:solidFill>
              </a:rPr>
              <a:t>     </a:t>
            </a:r>
            <a:endParaRPr lang="pl-PL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6" descr="https://upload.wikimedia.org/wikipedia/commons/thumb/a/a7/Emigrants_Leave_Ireland_by_Henry_Doyle_1868.jpg/220px-Emigrants_Leave_Ireland_by_Henry_Doyle_18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7" y="2668885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636912"/>
            <a:ext cx="57381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800" b="1" dirty="0">
                <a:solidFill>
                  <a:srgbClr val="0070C0"/>
                </a:solidFill>
                <a:latin typeface="Georgia" panose="02040502050405020303" pitchFamily="18" charset="0"/>
              </a:rPr>
              <a:t>   Paweł </a:t>
            </a:r>
          </a:p>
          <a:p>
            <a:pPr algn="ctr"/>
            <a:r>
              <a:rPr lang="pl-PL" sz="5800" b="1" dirty="0">
                <a:solidFill>
                  <a:srgbClr val="0070C0"/>
                </a:solidFill>
                <a:latin typeface="Georgia" panose="02040502050405020303" pitchFamily="18" charset="0"/>
              </a:rPr>
              <a:t> Edmund</a:t>
            </a:r>
          </a:p>
          <a:p>
            <a:pPr algn="ctr"/>
            <a:r>
              <a:rPr lang="pl-PL" sz="5800" b="1" dirty="0">
                <a:solidFill>
                  <a:srgbClr val="0070C0"/>
                </a:solidFill>
                <a:latin typeface="Georgia" panose="02040502050405020303" pitchFamily="18" charset="0"/>
              </a:rPr>
              <a:t>Strzelecki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2129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Z narażeniem zdrowia i życia przez </a:t>
            </a:r>
            <a:r>
              <a:rPr lang="pl-PL" sz="3600" b="1" dirty="0">
                <a:solidFill>
                  <a:srgbClr val="FF0000"/>
                </a:solidFill>
              </a:rPr>
              <a:t>dwa lata </a:t>
            </a:r>
            <a:r>
              <a:rPr lang="pl-PL" sz="2800" dirty="0"/>
              <a:t>swej działalności w Irlandii Strzelecki uratował ponad </a:t>
            </a:r>
            <a:r>
              <a:rPr lang="pl-PL" sz="3600" b="1" dirty="0">
                <a:solidFill>
                  <a:srgbClr val="FF0000"/>
                </a:solidFill>
              </a:rPr>
              <a:t>200 tysięcy</a:t>
            </a:r>
            <a:r>
              <a:rPr lang="pl-PL" sz="2800" dirty="0"/>
              <a:t> istnień ludzkich od pomoru głodowego i epidemii związanych z klęską </a:t>
            </a:r>
            <a:r>
              <a:rPr lang="pl-PL" sz="3200" b="1" dirty="0">
                <a:solidFill>
                  <a:srgbClr val="FF0000"/>
                </a:solidFill>
              </a:rPr>
              <a:t>głodu</a:t>
            </a:r>
            <a:r>
              <a:rPr lang="pl-PL" sz="2800" dirty="0"/>
              <a:t>, jaka nawiedziła Irlandię wskutek zarazy ziemniacznej.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39552" y="62068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/>
              <a:t>W styczniu</a:t>
            </a:r>
            <a:r>
              <a:rPr lang="pl-PL" sz="3600" dirty="0"/>
              <a:t> </a:t>
            </a:r>
            <a:r>
              <a:rPr lang="pl-PL" sz="3200" b="1" dirty="0">
                <a:solidFill>
                  <a:srgbClr val="FF0000"/>
                </a:solidFill>
              </a:rPr>
              <a:t>1847r.</a:t>
            </a:r>
            <a:r>
              <a:rPr lang="pl-PL" sz="2800" dirty="0"/>
              <a:t> </a:t>
            </a:r>
            <a:r>
              <a:rPr lang="pl-PL" sz="3600" b="1" dirty="0"/>
              <a:t>Paweł Edmund Strzelecki </a:t>
            </a:r>
            <a:r>
              <a:rPr lang="pl-PL" sz="2800" dirty="0"/>
              <a:t>zgłosił swój udział w akcji humanitarnej.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899" y="1981870"/>
            <a:ext cx="81301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Był on człowiekiem nieskazitelnie </a:t>
            </a:r>
            <a:r>
              <a:rPr lang="pl-PL" sz="2800" dirty="0" smtClean="0"/>
              <a:t>uczciwym,współczuł </a:t>
            </a:r>
            <a:r>
              <a:rPr lang="pl-PL" sz="2800" dirty="0"/>
              <a:t>ubogim i pokrzywdzonym, miał dar jednoczenia ludzi.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thumb/9/92/Phytophtora_infestans-effects.jpg/220px-Phytophtora_infestans-eff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00624"/>
            <a:ext cx="30079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Zaraza ziemniaka - jak skutecznie walczyć z chorobą? – Sklep Dla Ogro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5" y="3844846"/>
            <a:ext cx="8403235" cy="2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3103" y="1886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/>
              <a:t>Przyczyną klęski głodu w Irlandii w połowie XIX w. było przede wszystkim</a:t>
            </a:r>
          </a:p>
          <a:p>
            <a:r>
              <a:rPr lang="pl-PL" sz="3600" b="1" dirty="0"/>
              <a:t>pojawienie się</a:t>
            </a:r>
          </a:p>
          <a:p>
            <a:r>
              <a:rPr lang="pl-PL" sz="3600" b="1" dirty="0">
                <a:solidFill>
                  <a:srgbClr val="C00000"/>
                </a:solidFill>
              </a:rPr>
              <a:t>zarazy ziemniaczanej</a:t>
            </a:r>
            <a:r>
              <a:rPr lang="pl-PL" sz="3600" b="1" dirty="0"/>
              <a:t>, </a:t>
            </a:r>
          </a:p>
          <a:p>
            <a:r>
              <a:rPr lang="pl-PL" sz="3600" b="1" dirty="0"/>
              <a:t>która nie zanikła przez kilka lat                          i doprowadziła do nieurodzaju</a:t>
            </a:r>
            <a:r>
              <a:rPr lang="pl-PL" sz="3600" dirty="0"/>
              <a:t>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977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upload.wikimedia.org/wikipedia/commons/thumb/3/37/Irish_potato_famine_Bridget_O%27Donnel.jpg/170px-Irish_potato_famine_Bridget_O%27Don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892622"/>
            <a:ext cx="2173471" cy="31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550" y="3639215"/>
            <a:ext cx="8944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W </a:t>
            </a:r>
            <a:r>
              <a:rPr lang="pl-PL" sz="2400" b="1" dirty="0" smtClean="0"/>
              <a:t>ciągu </a:t>
            </a:r>
            <a:r>
              <a:rPr lang="pl-PL" sz="2400" b="1" dirty="0"/>
              <a:t>niespełna dwóch miesięcy utworzył</a:t>
            </a:r>
            <a:r>
              <a:rPr lang="pl-PL" sz="2400" b="1" dirty="0" smtClean="0"/>
              <a:t>:</a:t>
            </a:r>
            <a:endParaRPr lang="pl-PL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66189" y="5672861"/>
            <a:ext cx="8510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P.E.Strzelecki prawie stracił życie, niosąc pomoc innym, kiedy       w kwietniu 1847 r. zaraził się tyfusem głodowym.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2151" y="260648"/>
            <a:ext cx="83529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Paweł Edmund Strzelecki </a:t>
            </a:r>
            <a:r>
              <a:rPr lang="pl-PL" sz="2400" dirty="0"/>
              <a:t>został wydelegowany  (przez </a:t>
            </a:r>
            <a:r>
              <a:rPr lang="en-US" sz="2400" b="1" i="1" dirty="0"/>
              <a:t>British Relief Association - B.R.A.</a:t>
            </a:r>
            <a:r>
              <a:rPr lang="pl-PL" sz="2400" b="1" i="1" dirty="0"/>
              <a:t>)</a:t>
            </a:r>
            <a:r>
              <a:rPr lang="pl-PL" sz="2400" b="1" dirty="0"/>
              <a:t> </a:t>
            </a:r>
            <a:r>
              <a:rPr lang="pl-PL" sz="2400" dirty="0"/>
              <a:t>do pomocy w głodującej </a:t>
            </a:r>
            <a:r>
              <a:rPr lang="pl-PL" sz="3200" b="1" dirty="0">
                <a:solidFill>
                  <a:srgbClr val="00B050"/>
                </a:solidFill>
              </a:rPr>
              <a:t>Irlandii </a:t>
            </a:r>
            <a:r>
              <a:rPr lang="pl-PL" sz="2400" dirty="0"/>
              <a:t>w styczniu </a:t>
            </a:r>
            <a:r>
              <a:rPr lang="pl-PL" sz="3200" b="1" dirty="0">
                <a:solidFill>
                  <a:srgbClr val="00B050"/>
                </a:solidFill>
              </a:rPr>
              <a:t>1847 </a:t>
            </a:r>
            <a:r>
              <a:rPr lang="pl-PL" sz="2400" dirty="0"/>
              <a:t>roku. Odpowiedzialny był za niesienie pomocy w trzech hrabstwach na północnym </a:t>
            </a:r>
          </a:p>
          <a:p>
            <a:r>
              <a:rPr lang="pl-PL" sz="2400" dirty="0"/>
              <a:t>zachodzie Irlandii</a:t>
            </a:r>
            <a:r>
              <a:rPr lang="pl-PL" sz="2400" dirty="0" smtClean="0"/>
              <a:t>:</a:t>
            </a:r>
            <a:endParaRPr lang="pl-PL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14480" y="209893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3600" dirty="0" smtClean="0"/>
              <a:t> </a:t>
            </a:r>
            <a:r>
              <a:rPr lang="pl-PL" sz="3600" b="1" dirty="0" smtClean="0"/>
              <a:t>Sligo</a:t>
            </a:r>
            <a:endParaRPr lang="pl-PL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727895"/>
            <a:ext cx="316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l-PL" sz="3600" b="1" dirty="0"/>
              <a:t>Donegal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285293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pl-PL" sz="3600" b="1" dirty="0"/>
              <a:t>Mayo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181" y="4093041"/>
            <a:ext cx="6258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l-PL" sz="2000" dirty="0"/>
              <a:t> komitety pomocy,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516" y="4509120"/>
            <a:ext cx="55446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pl-PL" sz="2000" dirty="0"/>
              <a:t>zorganizował składy z pożywieniem,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4995753"/>
            <a:ext cx="6192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pl-PL" sz="2000" dirty="0"/>
              <a:t>wsparł w znacznym stopniu mieszkańców hrabstw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7" grpId="0"/>
      <p:bldP spid="8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5233565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Dzięki staraniom </a:t>
            </a:r>
            <a:r>
              <a:rPr lang="pl-PL" sz="2800" b="1" dirty="0">
                <a:solidFill>
                  <a:srgbClr val="FF0000"/>
                </a:solidFill>
              </a:rPr>
              <a:t>Strzeleckiego</a:t>
            </a:r>
            <a:r>
              <a:rPr lang="pl-PL" sz="2800" dirty="0"/>
              <a:t> taki system pomocy postanowiono wprowadzić w innych hrabstwach, dzięki czemu udzielono wsparcia dla ponad </a:t>
            </a:r>
            <a:r>
              <a:rPr lang="pl-PL" sz="2800" b="1" dirty="0">
                <a:solidFill>
                  <a:srgbClr val="FF0000"/>
                </a:solidFill>
              </a:rPr>
              <a:t>200 000 dzieci</a:t>
            </a:r>
            <a:r>
              <a:rPr lang="pl-PL" sz="2800" dirty="0"/>
              <a:t>.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520" y="116632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Pomoc </a:t>
            </a:r>
            <a:r>
              <a:rPr lang="pl-PL" sz="4000" b="1" dirty="0">
                <a:solidFill>
                  <a:srgbClr val="D6CE2E"/>
                </a:solidFill>
              </a:rPr>
              <a:t>Pawła Edmunda Strzeleckiego </a:t>
            </a:r>
            <a:r>
              <a:rPr lang="pl-PL" sz="2800" dirty="0"/>
              <a:t>skierowana była wprost do </a:t>
            </a:r>
            <a:r>
              <a:rPr lang="pl-PL" sz="2800" b="1" dirty="0">
                <a:solidFill>
                  <a:srgbClr val="FF0000"/>
                </a:solidFill>
              </a:rPr>
              <a:t>dzieci</a:t>
            </a:r>
            <a:r>
              <a:rPr lang="pl-PL" sz="2800" dirty="0"/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946" y="4077072"/>
            <a:ext cx="8318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00B050"/>
                </a:solidFill>
              </a:rPr>
              <a:t>Paweł Edmund Strzelecki  zalecił, by przed posiłkiem każde dziecko umyło twarz i ręce oraz uczesało włosy</a:t>
            </a:r>
            <a:r>
              <a:rPr lang="pl-PL" sz="2800" b="1" dirty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412776"/>
            <a:ext cx="806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polecił im rozdać ubrania,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763" y="1897668"/>
            <a:ext cx="806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ustanowił jeden szkolny posiłek dziennie</a:t>
            </a:r>
            <a:r>
              <a:rPr lang="pl-PL" sz="2800" dirty="0" smtClean="0"/>
              <a:t>,</a:t>
            </a:r>
            <a:endParaRPr lang="pl-P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348880"/>
            <a:ext cx="76328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dbał o higienę,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852936"/>
            <a:ext cx="74888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800" dirty="0"/>
              <a:t>kazał dostarczyć dzieciom:</a:t>
            </a:r>
          </a:p>
          <a:p>
            <a:pPr marL="2286000" lvl="4" indent="-457200">
              <a:buFont typeface="Wingdings" panose="05000000000000000000" pitchFamily="2" charset="2"/>
              <a:buChar char="Ø"/>
            </a:pPr>
            <a:r>
              <a:rPr lang="pl-PL" sz="2800" dirty="0"/>
              <a:t>wodę, mydło, ręczniki i grzebienie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3" grpId="0"/>
      <p:bldP spid="4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426" y="260648"/>
            <a:ext cx="86560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Paweł Edmund Strzelecki </a:t>
            </a:r>
            <a:r>
              <a:rPr lang="pl-PL" sz="2400" dirty="0"/>
              <a:t>zaoferował, że będzie kontynuował swoją pracę. Został przeniesiony do Dublina </a:t>
            </a:r>
          </a:p>
          <a:p>
            <a:pPr algn="ctr"/>
            <a:r>
              <a:rPr lang="pl-PL" sz="2400" dirty="0"/>
              <a:t>i mianowany głównym przedstawicielem Brytyjskiego Stowarzyszenia na całą Irlandię.</a:t>
            </a:r>
            <a:endParaRPr lang="en-US" sz="2400" dirty="0"/>
          </a:p>
        </p:txBody>
      </p:sp>
      <p:pic>
        <p:nvPicPr>
          <p:cNvPr id="4" name="Picture 4" descr="https://upload.wikimedia.org/wikipedia/commons/thumb/9/93/Famine_memorial_dublin.jpg/280px-Famine_memorial_dub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9" y="2348880"/>
            <a:ext cx="4968551" cy="37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7681" y="2381137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POMNIK 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</a:rPr>
              <a:t>OFIAR 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</a:rPr>
              <a:t>GŁODU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</a:rPr>
              <a:t>W DUBLINIE                 W IRLANDII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687" y="204400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Irlandzka gazeta „</a:t>
            </a:r>
            <a:r>
              <a:rPr lang="pl-PL" b="1" dirty="0"/>
              <a:t>Dublin Evening Post” </a:t>
            </a:r>
            <a:r>
              <a:rPr lang="pl-PL" dirty="0"/>
              <a:t>opublikowała w tym czasie następujące słowa:</a:t>
            </a:r>
          </a:p>
          <a:p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687" y="332655"/>
            <a:ext cx="82809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/>
              <a:t>PRASA</a:t>
            </a:r>
          </a:p>
          <a:p>
            <a:pPr algn="ctr"/>
            <a:r>
              <a:rPr lang="pl-PL" sz="4000" b="1" dirty="0">
                <a:solidFill>
                  <a:srgbClr val="FF0000"/>
                </a:solidFill>
              </a:rPr>
              <a:t> O PAWLE EDMUNDZIE STRZELECKIM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247" y="265534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„Przez więcej niż osiemnaście miesięcy ten dystyngowany Polak poświęcił się, duchem i sercem, pracy na rzecz dobra, karmiąc potrzebujących, a szczególnie dostarczając pożywienie i odzież tłumom biednych dzieci w licznych szkołach w dalekich rejonach tego kraju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”</a:t>
            </a:r>
            <a:r>
              <a:rPr lang="pl-PL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pl-PL" b="1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14908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angielskim dzienniku </a:t>
            </a:r>
            <a:r>
              <a:rPr lang="pl-PL" b="1" dirty="0"/>
              <a:t>„Morning Chronicle" </a:t>
            </a:r>
            <a:r>
              <a:rPr lang="pl-PL" dirty="0"/>
              <a:t>napisano z kolei, że Strzelecki opuszczał Irlandię </a:t>
            </a:r>
            <a:r>
              <a:rPr lang="pl-PL" dirty="0" smtClean="0"/>
              <a:t>…</a:t>
            </a:r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5013176"/>
            <a:ext cx="8073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„Ciesząc się poszanowaniem każdej osoby, z którą współpracował w czasie swojego pobytu oraz wdzięcznością wszystkich tych, którzy doświadczyli jakim zapałem i rozsądkiem kierował się, tyrając bezpłatnie na rzecz biedaków z tego nieszczęśliwego kraju ”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6" y="1006650"/>
            <a:ext cx="3024336" cy="42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Tablica upamiętniająca </a:t>
            </a:r>
            <a:r>
              <a:rPr lang="pl-PL" sz="2800" b="1" dirty="0">
                <a:solidFill>
                  <a:schemeClr val="accent4">
                    <a:lumMod val="75000"/>
                  </a:schemeClr>
                </a:solidFill>
              </a:rPr>
              <a:t>Pawła Edmunda Strzeleckiego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1547" y="1988840"/>
            <a:ext cx="49685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W domu przy Sackville Street mieszkał</a:t>
            </a:r>
          </a:p>
          <a:p>
            <a:pPr algn="ctr"/>
            <a:r>
              <a:rPr lang="pl-PL" sz="2000" dirty="0"/>
              <a:t> i pracował </a:t>
            </a:r>
          </a:p>
          <a:p>
            <a:pPr algn="ctr"/>
            <a:r>
              <a:rPr lang="pl-PL" sz="2000" b="1" dirty="0"/>
              <a:t>Paweł Edmund Strzelecki (1797-1873)</a:t>
            </a:r>
            <a:endParaRPr lang="pl-PL" sz="2000" dirty="0"/>
          </a:p>
          <a:p>
            <a:pPr algn="ctr"/>
            <a:r>
              <a:rPr lang="pl-PL" sz="2000" dirty="0"/>
              <a:t>polski podróżnik i odkrywca, urodzony w Głuszynie k/Poznania. </a:t>
            </a:r>
          </a:p>
          <a:p>
            <a:pPr algn="ctr"/>
            <a:r>
              <a:rPr lang="pl-PL" sz="2000" dirty="0"/>
              <a:t>Wrażliwy na niedolę ludzką niósł pomoc głodującej Irlandii w latach 1847-1849 podczas Wielkiego Głodu (1845-1849). </a:t>
            </a:r>
            <a:br>
              <a:rPr lang="pl-PL" sz="2000" dirty="0"/>
            </a:br>
            <a:r>
              <a:rPr lang="pl-PL" sz="2000" dirty="0"/>
              <a:t>Spoczywa w kościele św. Wojciecha w Poznaniu.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19675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</a:rPr>
              <a:t>NAPIS NA TABLICY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556" y="549131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Napis na tablicy widnieje w 3 językach: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pl-PL" sz="3200" b="1" dirty="0">
                <a:solidFill>
                  <a:srgbClr val="FF0000"/>
                </a:solidFill>
              </a:rPr>
              <a:t>polskim, angielskim i irlandzkim.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361" y="2027237"/>
            <a:ext cx="72508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CIEKAWOSTKI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znaczki pocztowe .P. Edmund Strzelecki | Poster, Stamp, P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0" y="312737"/>
            <a:ext cx="2400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Paweł Edmund Strzelecki - polski odkrywca i naukowiec w Australii - Podróż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Paweł Edmund Strzelecki - polski odkrywca i naukowiec w Australii - Podróż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Paweł Edmund Strzelecki - polski odkrywca i naukowiec w Australii - Podróż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Paweł Edmund Strzelecki - polski odkrywca i naukowiec w Australii - Podróż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Paweł Edmund Strzelecki | Poznańska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3" y="3490455"/>
            <a:ext cx="309634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tatic.wikia.nocookie.net/poznan/images/0/0a/Strzelecki_moneta.jpg/revision/latest/scale-to-width-down/300?cb=20111112171953&amp;path-prefix=p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63" y="319131"/>
            <a:ext cx="28575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aweł Edmund Strzelecki - polski odkrywca i naukowiec w Australii - Podróż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b="4926"/>
          <a:stretch/>
        </p:blipFill>
        <p:spPr bwMode="auto">
          <a:xfrm>
            <a:off x="7092280" y="3726873"/>
            <a:ext cx="1717903" cy="2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oneta Kolekcjonerska 10 zł Edmund Strzelecki - Sklep Numizmatyczn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185" y="260648"/>
            <a:ext cx="1921276" cy="190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64009"/>
            <a:ext cx="2160240" cy="26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0" y="1844824"/>
            <a:ext cx="3997465" cy="459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60" y="18864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/>
              <a:t>Pomnik Pawła Edmunda Strzeleckiego</a:t>
            </a:r>
            <a:br>
              <a:rPr lang="pl-PL" sz="2400" b="1" dirty="0"/>
            </a:br>
            <a:r>
              <a:rPr lang="pl-PL" sz="2400" b="1" dirty="0"/>
              <a:t>w </a:t>
            </a:r>
            <a:r>
              <a:rPr lang="pl-PL" sz="2400" b="1" dirty="0">
                <a:solidFill>
                  <a:srgbClr val="FF0000"/>
                </a:solidFill>
              </a:rPr>
              <a:t>Poznaniu</a:t>
            </a:r>
          </a:p>
          <a:p>
            <a:pPr algn="ctr"/>
            <a:r>
              <a:rPr lang="pl-PL" sz="2400" b="1" dirty="0"/>
              <a:t> </a:t>
            </a:r>
            <a:r>
              <a:rPr lang="en-US" sz="2400" b="1" dirty="0"/>
              <a:t>w </a:t>
            </a:r>
            <a:r>
              <a:rPr lang="en-US" sz="2400" b="1" dirty="0" err="1"/>
              <a:t>formie</a:t>
            </a:r>
            <a:r>
              <a:rPr lang="en-US" sz="2400" b="1" dirty="0"/>
              <a:t> </a:t>
            </a:r>
            <a:r>
              <a:rPr lang="pl-PL" sz="2400" b="1" dirty="0"/>
              <a:t>obelisku.</a:t>
            </a:r>
            <a:endParaRPr lang="en-US" sz="2400" b="1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7250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/>
              <a:t>Pomnik Pawła Edmunda Strzeleckiego </a:t>
            </a:r>
            <a:r>
              <a:rPr lang="pl-PL" sz="2400" b="1" dirty="0">
                <a:solidFill>
                  <a:srgbClr val="FF0000"/>
                </a:solidFill>
              </a:rPr>
              <a:t>na Łazarzu </a:t>
            </a:r>
            <a:r>
              <a:rPr lang="pl-PL" sz="2400" b="1" dirty="0"/>
              <a:t>w </a:t>
            </a:r>
            <a:r>
              <a:rPr lang="pl-PL" sz="2400" b="1" dirty="0">
                <a:solidFill>
                  <a:srgbClr val="FF0000"/>
                </a:solidFill>
              </a:rPr>
              <a:t>Poznaniu.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Ilustrac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5" r="20203"/>
          <a:stretch/>
        </p:blipFill>
        <p:spPr bwMode="auto">
          <a:xfrm>
            <a:off x="5148064" y="1835359"/>
            <a:ext cx="3344771" cy="464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tkosciuszko.org.au/pics/maps/map_so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6" y="-1755577"/>
            <a:ext cx="7349925" cy="108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488193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Dolina Latrobe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5735" y="207187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Góra Kościuszki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37203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http://mtkosciuszko.org.au/polski/mapy-wypraw.htm</a:t>
            </a:r>
          </a:p>
        </p:txBody>
      </p:sp>
    </p:spTree>
    <p:extLst>
      <p:ext uri="{BB962C8B-B14F-4D97-AF65-F5344CB8AC3E}">
        <p14:creationId xmlns:p14="http://schemas.microsoft.com/office/powerpoint/2010/main" val="29715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imgur.com/n9j1oE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4" r="5298" b="17734"/>
          <a:stretch/>
        </p:blipFill>
        <p:spPr bwMode="auto">
          <a:xfrm>
            <a:off x="899592" y="2708920"/>
            <a:ext cx="7473107" cy="33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835" y="620688"/>
            <a:ext cx="777686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Paweł Edmund Strzelecki,</a:t>
            </a:r>
          </a:p>
          <a:p>
            <a:pPr algn="ctr"/>
            <a:r>
              <a:rPr lang="pl-PL" sz="2800" b="1" dirty="0"/>
              <a:t>zapomniany bohater</a:t>
            </a:r>
          </a:p>
          <a:p>
            <a:pPr algn="ctr"/>
            <a:r>
              <a:rPr lang="pl-PL" sz="2800" b="1" dirty="0"/>
              <a:t>Wielkiego Głodu w Irlandii </a:t>
            </a:r>
          </a:p>
          <a:p>
            <a:pPr algn="ctr"/>
            <a:r>
              <a:rPr lang="pl-PL" sz="2800" b="1" dirty="0"/>
              <a:t>upamiętniony w </a:t>
            </a:r>
            <a:r>
              <a:rPr lang="pl-PL" sz="2800" b="1" dirty="0" err="1">
                <a:solidFill>
                  <a:srgbClr val="FF0000"/>
                </a:solidFill>
              </a:rPr>
              <a:t>Clifden</a:t>
            </a:r>
            <a:r>
              <a:rPr lang="pl-PL" sz="2800" b="1" dirty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1680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/>
              <a:t>Pomnik Pawła Edmunda Strzeleckiego w </a:t>
            </a:r>
            <a:r>
              <a:rPr lang="pl-PL" sz="2400" b="1" dirty="0">
                <a:solidFill>
                  <a:srgbClr val="FF0000"/>
                </a:solidFill>
              </a:rPr>
              <a:t>Jindabyne </a:t>
            </a:r>
          </a:p>
          <a:p>
            <a:pPr algn="ctr"/>
            <a:r>
              <a:rPr lang="pl-PL" sz="2400" b="1" dirty="0"/>
              <a:t>w Australii.</a:t>
            </a:r>
            <a:endParaRPr lang="en-US" sz="2400" b="1" dirty="0"/>
          </a:p>
        </p:txBody>
      </p:sp>
      <p:pic>
        <p:nvPicPr>
          <p:cNvPr id="4" name="Picture 4" descr="https://upload.wikimedia.org/wikipedia/commons/thumb/d/db/Jindabyne-Strzelecki_statue.jpg/220px-Jindabyne-Strzelecki_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08026"/>
            <a:ext cx="3600400" cy="47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2/2a/Kosciuszko02.JPG/800px-Kosciuszko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06" y="1409874"/>
            <a:ext cx="68137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Tablica na szczycie Góry Kościuszki upamiętniająca zdobycie jej przez Strzeleckiego.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490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4" y="260648"/>
            <a:ext cx="3578837" cy="508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5976" y="580613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29 marca 2015r w Dublinie </a:t>
            </a:r>
            <a:r>
              <a:rPr lang="pl-PL" sz="2400" dirty="0"/>
              <a:t>odsłonięto tablicę upamiętniającą </a:t>
            </a:r>
            <a:r>
              <a:rPr lang="pl-PL" sz="3600" b="1" dirty="0">
                <a:solidFill>
                  <a:srgbClr val="FF0000"/>
                </a:solidFill>
              </a:rPr>
              <a:t>Pawła Edmunda 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</a:rPr>
              <a:t>Strzeleckiego</a:t>
            </a:r>
            <a:r>
              <a:rPr lang="pl-PL" sz="3600" b="1" dirty="0"/>
              <a:t>,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426" y="5445224"/>
            <a:ext cx="8236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 2019 w </a:t>
            </a:r>
            <a:r>
              <a:rPr lang="en-US" sz="2000" b="1" dirty="0" err="1"/>
              <a:t>Dublinie</a:t>
            </a:r>
            <a:r>
              <a:rPr lang="en-US" sz="2000" b="1" dirty="0"/>
              <a:t> </a:t>
            </a:r>
            <a:r>
              <a:rPr lang="en-US" sz="2000" b="1" dirty="0" err="1"/>
              <a:t>otwarta</a:t>
            </a:r>
            <a:r>
              <a:rPr lang="en-US" sz="2000" b="1" dirty="0"/>
              <a:t> </a:t>
            </a:r>
            <a:r>
              <a:rPr lang="en-US" sz="2000" b="1" dirty="0" err="1"/>
              <a:t>została</a:t>
            </a:r>
            <a:r>
              <a:rPr lang="en-US" sz="2000" b="1" dirty="0"/>
              <a:t> </a:t>
            </a:r>
            <a:r>
              <a:rPr lang="en-US" sz="2000" b="1" dirty="0" err="1"/>
              <a:t>wystawa</a:t>
            </a:r>
            <a:r>
              <a:rPr lang="en-US" sz="2000" b="1" dirty="0"/>
              <a:t> </a:t>
            </a:r>
            <a:r>
              <a:rPr lang="en-US" sz="2000" b="1" dirty="0" err="1"/>
              <a:t>upamiętniająca</a:t>
            </a:r>
            <a:r>
              <a:rPr lang="en-US" sz="2000" b="1" dirty="0"/>
              <a:t> </a:t>
            </a:r>
            <a:r>
              <a:rPr lang="en-US" sz="2000" b="1" dirty="0" err="1"/>
              <a:t>działalność</a:t>
            </a:r>
            <a:r>
              <a:rPr lang="en-US" sz="2000" b="1" dirty="0"/>
              <a:t> </a:t>
            </a:r>
            <a:endParaRPr lang="pl-PL" sz="2000" b="1" dirty="0"/>
          </a:p>
          <a:p>
            <a:pPr algn="ctr"/>
            <a:r>
              <a:rPr lang="en-US" sz="2000" b="1" dirty="0" err="1"/>
              <a:t>Strzeleckiego</a:t>
            </a:r>
            <a:r>
              <a:rPr lang="en-US" sz="2000" b="1" dirty="0"/>
              <a:t> </a:t>
            </a:r>
            <a:r>
              <a:rPr lang="en-US" sz="2000" b="1" dirty="0" err="1"/>
              <a:t>podczas</a:t>
            </a:r>
            <a:r>
              <a:rPr lang="en-US" sz="2000" b="1" dirty="0"/>
              <a:t> </a:t>
            </a:r>
            <a:r>
              <a:rPr lang="en-US" sz="2000" b="1" dirty="0" err="1"/>
              <a:t>Wielkiego</a:t>
            </a:r>
            <a:r>
              <a:rPr lang="en-US" sz="2000" b="1" dirty="0"/>
              <a:t> </a:t>
            </a:r>
            <a:r>
              <a:rPr lang="en-US" sz="2000" b="1" dirty="0" err="1"/>
              <a:t>Głodu</a:t>
            </a:r>
            <a:r>
              <a:rPr lang="pl-PL" sz="2000" b="1" dirty="0"/>
              <a:t>.</a:t>
            </a:r>
          </a:p>
          <a:p>
            <a:pPr algn="ctr"/>
            <a:r>
              <a:rPr lang="en-US" sz="2000" b="1" dirty="0"/>
              <a:t> „A Forgotten Polish Hero of the Great Irish Famine: Paul Strzelecki’s Struggle to Save Thousands”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4440" y="2725114"/>
            <a:ext cx="43150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polskiego podróżnika, geologa,                                                        geografa, badacza i odkrywcy, </a:t>
            </a:r>
          </a:p>
          <a:p>
            <a:pPr algn="ctr"/>
            <a:r>
              <a:rPr lang="pl-PL" sz="2000" dirty="0"/>
              <a:t>który bezinteresownie niósł </a:t>
            </a:r>
          </a:p>
          <a:p>
            <a:pPr algn="ctr"/>
            <a:r>
              <a:rPr lang="pl-PL" sz="2000" dirty="0"/>
              <a:t>pomoc Irlandczykom podczas </a:t>
            </a:r>
            <a:r>
              <a:rPr lang="pl-PL" sz="2000" dirty="0" smtClean="0"/>
              <a:t>   </a:t>
            </a:r>
            <a:r>
              <a:rPr lang="pl-PL" sz="2800" b="1" dirty="0">
                <a:solidFill>
                  <a:srgbClr val="FF33CC"/>
                </a:solidFill>
              </a:rPr>
              <a:t>Wielkiego Głodu</a:t>
            </a:r>
            <a:r>
              <a:rPr lang="pl-PL" sz="2800" dirty="0"/>
              <a:t>,</a:t>
            </a:r>
            <a:r>
              <a:rPr lang="pl-PL" dirty="0"/>
              <a:t> </a:t>
            </a:r>
            <a:endParaRPr lang="pl-PL" dirty="0" smtClean="0"/>
          </a:p>
          <a:p>
            <a:pPr algn="ctr"/>
            <a:r>
              <a:rPr lang="pl-PL" sz="2000" dirty="0" smtClean="0"/>
              <a:t>przez </a:t>
            </a:r>
            <a:r>
              <a:rPr lang="pl-PL" sz="2000" dirty="0"/>
              <a:t>co ocalił    ok. 200 tysięcy ludzkich istnień.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Co odkrył Paweł Edmund Strzelecki?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5641" y="134076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0000"/>
                </a:solidFill>
              </a:rPr>
              <a:t>złoża rud miedzi </a:t>
            </a:r>
            <a:r>
              <a:rPr lang="pl-PL" sz="2400" dirty="0"/>
              <a:t>w Kanadzie nad jeziorem Ontario</a:t>
            </a:r>
            <a:r>
              <a:rPr lang="pl-PL" sz="2400" dirty="0" smtClean="0"/>
              <a:t>,</a:t>
            </a:r>
            <a:endParaRPr lang="pl-P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5641" y="186137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 najwyższe </a:t>
            </a:r>
            <a:r>
              <a:rPr lang="pl-PL" sz="2400" b="1" dirty="0">
                <a:solidFill>
                  <a:srgbClr val="FF0000"/>
                </a:solidFill>
              </a:rPr>
              <a:t>pasmo Wielkich Gór Wododziałowych </a:t>
            </a:r>
            <a:r>
              <a:rPr lang="pl-PL" sz="2400" dirty="0"/>
              <a:t>– Góry Śnieżne</a:t>
            </a:r>
            <a:r>
              <a:rPr lang="pl-PL" sz="2400" dirty="0" smtClean="0"/>
              <a:t>,</a:t>
            </a:r>
            <a:endParaRPr lang="pl-P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5641" y="2692370"/>
            <a:ext cx="8740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FF0000"/>
                </a:solidFill>
              </a:rPr>
              <a:t>najwyższy szczyt Australii: </a:t>
            </a:r>
            <a:r>
              <a:rPr lang="pl-PL" sz="2400" dirty="0"/>
              <a:t>nazwał go na cześć polskiego generała Górą Kościuszki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5641" y="3523367"/>
            <a:ext cx="8308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krainę Gippsland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597" y="400506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s</a:t>
            </a:r>
            <a:r>
              <a:rPr lang="pl-PL" sz="2400" dirty="0" smtClean="0"/>
              <a:t>penetrował  </a:t>
            </a:r>
            <a:r>
              <a:rPr lang="pl-PL" sz="2400" dirty="0">
                <a:solidFill>
                  <a:srgbClr val="0070C0"/>
                </a:solidFill>
              </a:rPr>
              <a:t>dolinę Latrobe</a:t>
            </a:r>
            <a:r>
              <a:rPr lang="pl-PL" sz="2400" dirty="0"/>
              <a:t>, odkrył pokłady: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pl-PL" sz="2400" dirty="0"/>
              <a:t> </a:t>
            </a:r>
            <a:r>
              <a:rPr lang="pl-PL" sz="2400" b="1" dirty="0">
                <a:solidFill>
                  <a:srgbClr val="FF0000"/>
                </a:solidFill>
              </a:rPr>
              <a:t>węgla brunatnego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złoża ropy naftowej 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rgbClr val="FF0000"/>
                </a:solidFill>
              </a:rPr>
              <a:t>złota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597" y="5445224"/>
            <a:ext cx="827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Opracował mapę geologiczną Nowej Południowej Walii i Tasmanii.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 descr="Góry Strzeleckiego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16832"/>
            <a:ext cx="2209640" cy="15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784" y="116210"/>
            <a:ext cx="848930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Na cześć </a:t>
            </a:r>
            <a:r>
              <a:rPr lang="pl-PL" sz="4800" b="1" dirty="0">
                <a:solidFill>
                  <a:srgbClr val="FF0000"/>
                </a:solidFill>
              </a:rPr>
              <a:t>Pawła Edmunda Strzeleckiego </a:t>
            </a:r>
            <a:r>
              <a:rPr lang="pl-PL" sz="4800" b="1" dirty="0"/>
              <a:t>nazwano:</a:t>
            </a:r>
          </a:p>
          <a:p>
            <a:endParaRPr lang="pl-PL" sz="2000" dirty="0"/>
          </a:p>
          <a:p>
            <a:endParaRPr lang="en-US" dirty="0"/>
          </a:p>
        </p:txBody>
      </p:sp>
      <p:sp>
        <p:nvSpPr>
          <p:cNvPr id="3" name="AutoShape 4" descr="https://v.wpimg.pl/MTc4ODk2YjUCVjl3RElvIEEObS0CEGF2FhZ1ZkR9YmJXADdwWwFiME1DPy0GVWMkDxt2cVoGeGZUAntpWgN9Z1oFdndeAWIkFkc7PQVbLHkQQD0-Dl4oNwhdKiMEHCckBBYy"/>
          <p:cNvSpPr>
            <a:spLocks noChangeAspect="1" noChangeArrowheads="1"/>
          </p:cNvSpPr>
          <p:nvPr/>
        </p:nvSpPr>
        <p:spPr bwMode="auto">
          <a:xfrm>
            <a:off x="155575" y="-1836738"/>
            <a:ext cx="61341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v.wpimg.pl/MTc4ODk2YjUCVjl3RElvIEEObS0CEGF2FhZ1ZkR9YmJXADdwWwFiME1DPy0GVWMkDxt2cVoGeGZUAntpWgN9Z1oFdndeAWIkFkc7PQVbLHkQQD0-Dl4oNwhdKiMEHCckBBYy"/>
          <p:cNvSpPr>
            <a:spLocks noChangeAspect="1" noChangeArrowheads="1"/>
          </p:cNvSpPr>
          <p:nvPr/>
        </p:nvSpPr>
        <p:spPr bwMode="auto">
          <a:xfrm>
            <a:off x="307975" y="-1684338"/>
            <a:ext cx="61341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v.wpimg.pl/MTc4ODk2YjUCVjl3RElvIEEObS0CEGF2FhZ1ZkR9YmJXADdwWwFiME1DPy0GVWMkDxt2cVoGeGZUAntpWgN9Z1oFdndeAWIkFkc7PQVbLHkQQD0-Dl4oNwhdKiMEHCckBBYy"/>
          <p:cNvSpPr>
            <a:spLocks noChangeAspect="1" noChangeArrowheads="1"/>
          </p:cNvSpPr>
          <p:nvPr/>
        </p:nvSpPr>
        <p:spPr bwMode="auto">
          <a:xfrm>
            <a:off x="460375" y="-1531938"/>
            <a:ext cx="61341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s://v.wpimg.pl/MTc4ODk2YjUCVjl3RElvIEEObS0CEGF2FhZ1ZkR9YmJXADdwWwFiME1DPy0GVWMkDxt2cVoGeGZUAntpWgN9Z1oFdndeAWIkFkc7PQVbLHkQQD0-Dl4oNwhdKiMEHCckBBYy"/>
          <p:cNvSpPr>
            <a:spLocks noChangeAspect="1" noChangeArrowheads="1"/>
          </p:cNvSpPr>
          <p:nvPr/>
        </p:nvSpPr>
        <p:spPr bwMode="auto">
          <a:xfrm>
            <a:off x="640195" y="-1379538"/>
            <a:ext cx="61341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Strzelecki Creek - Wikipedia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60198" y="2132856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Góry Strzeleckiego </a:t>
            </a:r>
          </a:p>
          <a:p>
            <a:r>
              <a:rPr lang="pl-PL" sz="2400" b="1" dirty="0"/>
              <a:t>(Strzelecki Ranges) - Wiktoria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6368" y="3501008"/>
            <a:ext cx="5508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Gór</a:t>
            </a:r>
            <a:r>
              <a:rPr lang="pl-PL" sz="2400" b="1" dirty="0"/>
              <a:t>y</a:t>
            </a:r>
            <a:r>
              <a:rPr lang="en-US" sz="2400" b="1" dirty="0"/>
              <a:t> </a:t>
            </a:r>
            <a:r>
              <a:rPr lang="en-US" sz="2400" b="1" dirty="0" err="1"/>
              <a:t>Strzeleckiego</a:t>
            </a:r>
            <a:r>
              <a:rPr lang="en-US" sz="2400" b="1" dirty="0"/>
              <a:t> (</a:t>
            </a:r>
            <a:r>
              <a:rPr lang="en-US" sz="2400" b="1" i="1" dirty="0"/>
              <a:t>Mount Strzelecki</a:t>
            </a:r>
            <a:r>
              <a:rPr lang="en-US" sz="2400" b="1" dirty="0"/>
              <a:t>) – 636 m </a:t>
            </a:r>
            <a:r>
              <a:rPr lang="en-US" sz="2400" b="1" dirty="0" err="1"/>
              <a:t>n.p.m</a:t>
            </a:r>
            <a:r>
              <a:rPr lang="en-US" sz="2400" b="1" dirty="0"/>
              <a:t>. </a:t>
            </a:r>
            <a:r>
              <a:rPr lang="pl-PL" sz="2400" b="1" dirty="0"/>
              <a:t>– Terytorium Północne</a:t>
            </a:r>
          </a:p>
        </p:txBody>
      </p:sp>
      <p:pic>
        <p:nvPicPr>
          <p:cNvPr id="2076" name="Picture 28" descr="Góra Strzelecki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55" y="3508495"/>
            <a:ext cx="2304151" cy="16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31840" y="5445224"/>
            <a:ext cx="5147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Gór</a:t>
            </a:r>
            <a:r>
              <a:rPr lang="pl-PL" sz="2400" b="1" dirty="0"/>
              <a:t>y</a:t>
            </a:r>
            <a:r>
              <a:rPr lang="en-US" sz="2400" b="1" dirty="0"/>
              <a:t> </a:t>
            </a:r>
            <a:r>
              <a:rPr lang="en-US" sz="2400" b="1" dirty="0" err="1"/>
              <a:t>Strzeleckiego</a:t>
            </a:r>
            <a:r>
              <a:rPr lang="pl-PL" sz="2400" b="1" dirty="0"/>
              <a:t> </a:t>
            </a:r>
            <a:r>
              <a:rPr lang="en-US" sz="2400" b="1" dirty="0"/>
              <a:t>(</a:t>
            </a:r>
            <a:r>
              <a:rPr lang="en-US" sz="2400" b="1" i="1" dirty="0"/>
              <a:t>Strzelecki Peak</a:t>
            </a:r>
            <a:r>
              <a:rPr lang="en-US" sz="2400" b="1" dirty="0"/>
              <a:t>) – 756 m </a:t>
            </a:r>
            <a:r>
              <a:rPr lang="en-US" sz="2400" b="1" dirty="0" err="1"/>
              <a:t>n.p.m</a:t>
            </a:r>
            <a:r>
              <a:rPr lang="en-US" sz="2400" b="1" dirty="0"/>
              <a:t>. </a:t>
            </a:r>
            <a:r>
              <a:rPr lang="pl-PL" sz="2400" b="1" dirty="0"/>
              <a:t>– wyspa Flindersa</a:t>
            </a:r>
          </a:p>
        </p:txBody>
      </p:sp>
      <p:pic>
        <p:nvPicPr>
          <p:cNvPr id="21" name="Picture 10" descr="Strzelecki Peaks - Flinders Island - foto galer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1" y="4863873"/>
            <a:ext cx="2238506" cy="16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rzelecki Park Krajobrazowy – Bug Unites 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3" y="1768038"/>
            <a:ext cx="2668730" cy="17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ędrując szlakiem Strzeleckiego - J. Rygiel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21710"/>
            <a:ext cx="1481002" cy="199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Strzelecki Peaks - Flinders Island - foto galeria"/>
          <p:cNvSpPr>
            <a:spLocks noChangeAspect="1" noChangeArrowheads="1"/>
          </p:cNvSpPr>
          <p:nvPr/>
        </p:nvSpPr>
        <p:spPr bwMode="auto">
          <a:xfrm>
            <a:off x="155575" y="-8223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Strzelecki Peaks - Flinders Island - foto galeria"/>
          <p:cNvSpPr>
            <a:spLocks noChangeAspect="1" noChangeArrowheads="1"/>
          </p:cNvSpPr>
          <p:nvPr/>
        </p:nvSpPr>
        <p:spPr bwMode="auto">
          <a:xfrm>
            <a:off x="307975" y="-6699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764704"/>
            <a:ext cx="5721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Pustynia</a:t>
            </a:r>
            <a:r>
              <a:rPr lang="en-US" sz="2400" b="1" dirty="0"/>
              <a:t> </a:t>
            </a:r>
            <a:r>
              <a:rPr lang="en-US" sz="2400" b="1" dirty="0" err="1"/>
              <a:t>Strzeleckiego</a:t>
            </a:r>
            <a:r>
              <a:rPr lang="pl-PL" sz="2400" b="1" dirty="0"/>
              <a:t> </a:t>
            </a:r>
            <a:r>
              <a:rPr lang="en-US" sz="2400" b="1" dirty="0"/>
              <a:t>(</a:t>
            </a:r>
            <a:r>
              <a:rPr lang="en-US" sz="2400" b="1" i="1" dirty="0"/>
              <a:t>Strzelecki Desert</a:t>
            </a:r>
            <a:r>
              <a:rPr lang="en-US" sz="2400" b="1" dirty="0"/>
              <a:t>) </a:t>
            </a:r>
            <a:r>
              <a:rPr lang="pl-PL" sz="2400" b="1" dirty="0"/>
              <a:t>– na zachód od jeziora Eyre</a:t>
            </a:r>
          </a:p>
        </p:txBody>
      </p:sp>
      <p:pic>
        <p:nvPicPr>
          <p:cNvPr id="9" name="Picture 12" descr="Strezlecki Desert SA - panoram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57" y="463987"/>
            <a:ext cx="2448271" cy="162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3800249"/>
            <a:ext cx="5559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Rzeka</a:t>
            </a:r>
            <a:r>
              <a:rPr lang="en-US" sz="2400" b="1" dirty="0"/>
              <a:t> </a:t>
            </a:r>
            <a:r>
              <a:rPr lang="en-US" sz="2400" b="1" dirty="0" err="1"/>
              <a:t>Strzeleckiego</a:t>
            </a:r>
            <a:r>
              <a:rPr lang="pl-PL" sz="2400" b="1" dirty="0"/>
              <a:t> </a:t>
            </a:r>
            <a:r>
              <a:rPr lang="en-US" sz="2400" b="1" dirty="0"/>
              <a:t>(</a:t>
            </a:r>
            <a:r>
              <a:rPr lang="en-US" sz="2400" b="1" i="1" dirty="0"/>
              <a:t>Strzelecki Creek</a:t>
            </a:r>
            <a:r>
              <a:rPr lang="en-US" sz="2400" b="1" dirty="0"/>
              <a:t>) – 190 km </a:t>
            </a:r>
            <a:r>
              <a:rPr lang="en-US" sz="2400" b="1" dirty="0" err="1"/>
              <a:t>dł</a:t>
            </a:r>
            <a:r>
              <a:rPr lang="en-US" sz="2400" b="1" dirty="0"/>
              <a:t>.</a:t>
            </a:r>
            <a:r>
              <a:rPr lang="pl-PL" sz="2400" b="1" dirty="0"/>
              <a:t> – Australia południowa</a:t>
            </a:r>
            <a:r>
              <a:rPr lang="en-US" sz="2400" b="1" dirty="0"/>
              <a:t> </a:t>
            </a:r>
            <a:endParaRPr lang="pl-PL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498074" y="2345936"/>
            <a:ext cx="5087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Rezerwat przyrody Strzeleckiego</a:t>
            </a:r>
            <a:r>
              <a:rPr lang="en-US" sz="2400" b="1" dirty="0"/>
              <a:t> (</a:t>
            </a:r>
            <a:r>
              <a:rPr lang="en-US" sz="2400" b="1" i="1" dirty="0"/>
              <a:t>Strzelecki Regional Reserve</a:t>
            </a:r>
            <a:r>
              <a:rPr lang="en-US" sz="2400" b="1" dirty="0"/>
              <a:t>) </a:t>
            </a:r>
            <a:r>
              <a:rPr lang="pl-PL" sz="2400" b="1" dirty="0"/>
              <a:t>–  </a:t>
            </a:r>
          </a:p>
          <a:p>
            <a:r>
              <a:rPr lang="pl-PL" sz="2400" b="1" dirty="0"/>
              <a:t>    w obszarze pustyni Strzeleckiego</a:t>
            </a:r>
          </a:p>
        </p:txBody>
      </p:sp>
      <p:pic>
        <p:nvPicPr>
          <p:cNvPr id="4108" name="Picture 12" descr="Best 10 Trails in Strzelecki National Park | AllTrai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4" y="4833978"/>
            <a:ext cx="2811747" cy="19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72408" y="5727673"/>
            <a:ext cx="530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Strzelecki National Park w Tasmanii,</a:t>
            </a:r>
          </a:p>
          <a:p>
            <a:r>
              <a:rPr lang="pl-PL" sz="2400" b="1" dirty="0"/>
              <a:t>      z trasą Strzelecki Walking Track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57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764704"/>
            <a:ext cx="5727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Zatoka</a:t>
            </a:r>
            <a:r>
              <a:rPr lang="en-US" sz="2400" b="1" dirty="0"/>
              <a:t> </a:t>
            </a:r>
            <a:r>
              <a:rPr lang="en-US" sz="2400" b="1" dirty="0" err="1"/>
              <a:t>Strzeleckiego</a:t>
            </a:r>
            <a:r>
              <a:rPr lang="pl-PL" sz="2400" b="1" dirty="0"/>
              <a:t> (Strzelecki harbour)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93143" y="17728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miejscowości w stanie Wiktoria </a:t>
            </a:r>
            <a:r>
              <a:rPr lang="pl-PL" sz="2400" b="1" i="1" dirty="0"/>
              <a:t>Strzelecki South Town</a:t>
            </a:r>
            <a:r>
              <a:rPr lang="pl-PL" sz="2400" b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1388" y="3630743"/>
            <a:ext cx="2427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i="1" dirty="0"/>
              <a:t>Strzelecki Town</a:t>
            </a:r>
            <a:endParaRPr lang="pl-PL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331967" y="5292650"/>
            <a:ext cx="5212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nazwy ulic w wielu miastach Australii</a:t>
            </a:r>
          </a:p>
        </p:txBody>
      </p:sp>
      <p:sp>
        <p:nvSpPr>
          <p:cNvPr id="6" name="AutoShape 2" descr="Ulice im. Strzeleckiego w Australii - W. Łukasiak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Ulice im. Strzeleckiego w Australii - W. Łukasiak"/>
          <p:cNvSpPr>
            <a:spLocks noChangeAspect="1" noChangeArrowheads="1"/>
          </p:cNvSpPr>
          <p:nvPr/>
        </p:nvSpPr>
        <p:spPr bwMode="auto">
          <a:xfrm>
            <a:off x="307975" y="-738188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Ulice im. Strzeleckiego w Australii - W. Łukasi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4" y="4365104"/>
            <a:ext cx="2685053" cy="201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Ulice im. Strzeleckiego w Australii - W. Łukasi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rningsea Park 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55" y="1412776"/>
            <a:ext cx="303847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weł Edmund Strzelecki | Poznańska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282456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7808" y="6926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/>
              <a:t>Sławę</a:t>
            </a:r>
            <a:r>
              <a:rPr lang="en-US" sz="2800" dirty="0"/>
              <a:t> </a:t>
            </a:r>
            <a:r>
              <a:rPr lang="en-US" sz="2800" dirty="0" err="1"/>
              <a:t>przyniósł</a:t>
            </a:r>
            <a:r>
              <a:rPr lang="en-US" sz="2800" dirty="0"/>
              <a:t> mu </a:t>
            </a:r>
            <a:r>
              <a:rPr lang="en-US" sz="2800" dirty="0" err="1"/>
              <a:t>pionierski</a:t>
            </a:r>
            <a:r>
              <a:rPr lang="en-US" sz="2800" dirty="0"/>
              <a:t> </a:t>
            </a:r>
            <a:r>
              <a:rPr lang="en-US" sz="2800" dirty="0" err="1"/>
              <a:t>opis</a:t>
            </a:r>
            <a:r>
              <a:rPr lang="en-US" sz="2800" dirty="0"/>
              <a:t> </a:t>
            </a:r>
            <a:r>
              <a:rPr lang="en-US" sz="2800" dirty="0" err="1"/>
              <a:t>Nowej</a:t>
            </a:r>
            <a:r>
              <a:rPr lang="en-US" sz="2800" dirty="0"/>
              <a:t> </a:t>
            </a:r>
            <a:r>
              <a:rPr lang="en-US" sz="2800" dirty="0" err="1"/>
              <a:t>Południowej</a:t>
            </a:r>
            <a:r>
              <a:rPr lang="en-US" sz="2800" dirty="0"/>
              <a:t> </a:t>
            </a:r>
            <a:r>
              <a:rPr lang="en-US" sz="2800" dirty="0" err="1"/>
              <a:t>Walii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Tasmanii</a:t>
            </a:r>
            <a:r>
              <a:rPr lang="en-US" sz="2800" dirty="0"/>
              <a:t> - </a:t>
            </a:r>
            <a:r>
              <a:rPr lang="en-US" sz="2800" dirty="0" err="1"/>
              <a:t>wydane</a:t>
            </a:r>
            <a:r>
              <a:rPr lang="en-US" sz="2800" dirty="0"/>
              <a:t> w </a:t>
            </a:r>
            <a:r>
              <a:rPr lang="en-US" sz="2800" dirty="0" err="1"/>
              <a:t>roku</a:t>
            </a:r>
            <a:r>
              <a:rPr lang="en-US" sz="2800" dirty="0"/>
              <a:t> 1845 </a:t>
            </a:r>
            <a:r>
              <a:rPr lang="en-US" sz="2800" dirty="0" err="1"/>
              <a:t>dzieło</a:t>
            </a:r>
            <a:r>
              <a:rPr lang="en-US" sz="2800" dirty="0"/>
              <a:t> </a:t>
            </a:r>
            <a:endParaRPr lang="pl-P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93304" y="2669566"/>
            <a:ext cx="4752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1" dirty="0"/>
              <a:t>„</a:t>
            </a:r>
            <a:r>
              <a:rPr lang="en-US" sz="3200" b="1" i="1" dirty="0"/>
              <a:t>The Physical Description of New South Wales and Van Diemen's Land</a:t>
            </a:r>
            <a:r>
              <a:rPr lang="pl-PL" sz="3200" b="1" i="1" dirty="0"/>
              <a:t>”</a:t>
            </a:r>
            <a:r>
              <a:rPr lang="en-US" sz="3200" b="1" dirty="0"/>
              <a:t>.</a:t>
            </a:r>
            <a:endParaRPr lang="pl-PL" sz="3200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509120"/>
            <a:ext cx="51845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Ten tom, </a:t>
            </a:r>
            <a:r>
              <a:rPr lang="en-US" sz="2800" dirty="0" err="1"/>
              <a:t>liczący</a:t>
            </a:r>
            <a:r>
              <a:rPr lang="en-US" sz="2800" dirty="0"/>
              <a:t> </a:t>
            </a:r>
            <a:r>
              <a:rPr lang="en-US" sz="2800" dirty="0" err="1"/>
              <a:t>niemal</a:t>
            </a:r>
            <a:r>
              <a:rPr lang="en-US" sz="2800" dirty="0"/>
              <a:t> 500 </a:t>
            </a:r>
            <a:r>
              <a:rPr lang="en-US" sz="2800" dirty="0" err="1"/>
              <a:t>stron</a:t>
            </a:r>
            <a:r>
              <a:rPr lang="en-US" sz="2800" dirty="0"/>
              <a:t>, </a:t>
            </a:r>
            <a:r>
              <a:rPr lang="en-US" sz="2800" dirty="0" err="1"/>
              <a:t>spotkał</a:t>
            </a:r>
            <a:r>
              <a:rPr lang="en-US" sz="2800" dirty="0"/>
              <a:t> </a:t>
            </a:r>
            <a:r>
              <a:rPr lang="en-US" sz="2800" dirty="0" err="1"/>
              <a:t>się</a:t>
            </a:r>
            <a:r>
              <a:rPr lang="en-US" sz="2800" dirty="0"/>
              <a:t> z </a:t>
            </a:r>
            <a:r>
              <a:rPr lang="en-US" sz="2800" dirty="0" err="1"/>
              <a:t>bardzo</a:t>
            </a:r>
            <a:r>
              <a:rPr lang="en-US" sz="2800" dirty="0"/>
              <a:t> </a:t>
            </a:r>
            <a:r>
              <a:rPr lang="en-US" sz="2800" dirty="0" err="1"/>
              <a:t>przychylnymi</a:t>
            </a:r>
            <a:r>
              <a:rPr lang="en-US" sz="2800" dirty="0"/>
              <a:t> </a:t>
            </a:r>
            <a:r>
              <a:rPr lang="en-US" sz="2800" dirty="0" err="1"/>
              <a:t>recenzjami</a:t>
            </a:r>
            <a:r>
              <a:rPr lang="en-US" sz="2800" dirty="0"/>
              <a:t> w </a:t>
            </a:r>
            <a:r>
              <a:rPr lang="en-US" sz="2800" dirty="0" err="1"/>
              <a:t>prasie</a:t>
            </a:r>
            <a:r>
              <a:rPr lang="en-US" sz="2800" dirty="0"/>
              <a:t> </a:t>
            </a:r>
            <a:r>
              <a:rPr lang="en-US" sz="2800" dirty="0" err="1" smtClean="0"/>
              <a:t>angielskiej</a:t>
            </a:r>
            <a:r>
              <a:rPr lang="pl-PL" sz="2800" dirty="0" smtClean="0"/>
              <a:t>           </a:t>
            </a:r>
            <a:r>
              <a:rPr lang="en-US" sz="2800" dirty="0" smtClean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australijskie</a:t>
            </a:r>
            <a:r>
              <a:rPr lang="pl-PL" sz="2800" dirty="0"/>
              <a:t>j.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777478"/>
            <a:ext cx="750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Paweł Edmund Strzelecki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708920"/>
            <a:ext cx="63957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ODZNACZENIA</a:t>
            </a:r>
            <a:endParaRPr lang="en-US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3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305" y="3800724"/>
            <a:ext cx="80691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pl-PL" sz="2400" dirty="0"/>
          </a:p>
          <a:p>
            <a:pPr lvl="2"/>
            <a:r>
              <a:rPr lang="pl-PL" sz="2400" b="1" dirty="0"/>
              <a:t>			</a:t>
            </a:r>
          </a:p>
          <a:p>
            <a:r>
              <a:rPr lang="pl-PL" sz="2400" dirty="0" smtClean="0"/>
              <a:t>3.  Po </a:t>
            </a:r>
            <a:r>
              <a:rPr lang="pl-PL" sz="2400" dirty="0"/>
              <a:t>zejściu z gór zajął się eksploracją tzw. </a:t>
            </a: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Ziemi Gippsa </a:t>
            </a:r>
            <a:r>
              <a:rPr lang="pl-PL" sz="2400" dirty="0"/>
              <a:t>(Gippslandu – od nazwiska gubernatora), opracował pierwszą mapę tego terenu.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9304" y="121060"/>
            <a:ext cx="763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33CC"/>
                </a:solidFill>
              </a:rPr>
              <a:t>3 AUSTRALIJSKIE WYPRAWY</a:t>
            </a:r>
            <a:endParaRPr lang="en-US" sz="4000" b="1" dirty="0">
              <a:solidFill>
                <a:srgbClr val="FF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3" y="5987553"/>
            <a:ext cx="82131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W trakcie 3 wypraw pokonał 3 tysiące kilometrów</a:t>
            </a:r>
            <a:r>
              <a:rPr lang="pl-PL" dirty="0"/>
              <a:t>,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637" y="886890"/>
            <a:ext cx="8496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400" dirty="0"/>
              <a:t>W swą pierwszą podróż w głąb australijskiego lądu Strzelecki wyruszył w lipcu 1839 r. – w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Góry Błękitne </a:t>
            </a:r>
            <a:r>
              <a:rPr lang="pl-PL" sz="2400" dirty="0"/>
              <a:t>i dolinę górnego biegu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rzeki Grose.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6693" y="2132112"/>
            <a:ext cx="8064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2.  W </a:t>
            </a:r>
            <a:r>
              <a:rPr lang="pl-PL" sz="2400" dirty="0"/>
              <a:t>grudniu 1839 r. Strzelecki wyruszył w głąb nieznanego lądu po raz drugi -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wzdłuż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Gór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Wododziałowych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1143" y="3240108"/>
            <a:ext cx="6925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pl-PL" sz="2400" b="1" dirty="0"/>
              <a:t>15 lutego wspiął się na mierzący 2228 metrów szczyt, który okazał się najwyższą górą Australii. Polski badacz nazwał go </a:t>
            </a:r>
            <a:r>
              <a:rPr lang="pl-PL" sz="2400" b="1" dirty="0">
                <a:solidFill>
                  <a:srgbClr val="FF0000"/>
                </a:solidFill>
              </a:rPr>
              <a:t>Górą Kościuszki</a:t>
            </a:r>
            <a:r>
              <a:rPr lang="pl-PL" sz="24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276" y="1340768"/>
            <a:ext cx="83529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Jako zasłużony podróżnik i odkrywca został uhonorowany wysokimi odznaczeniami </a:t>
            </a:r>
          </a:p>
          <a:p>
            <a:pPr algn="ctr"/>
            <a:r>
              <a:rPr lang="pl-PL" sz="2800" dirty="0"/>
              <a:t>oraz medalami angielskimi. </a:t>
            </a:r>
          </a:p>
          <a:p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8434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PAWEŁ EDMUND STRZELECKI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3280192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/>
              <a:t>1846 Royal Geographical Society przyznaje mu </a:t>
            </a:r>
          </a:p>
          <a:p>
            <a:r>
              <a:rPr lang="pl-PL" sz="2000" b="1" dirty="0"/>
              <a:t>      </a:t>
            </a:r>
            <a:r>
              <a:rPr lang="pl-PL" sz="2200" b="1" dirty="0">
                <a:solidFill>
                  <a:srgbClr val="FF0000"/>
                </a:solidFill>
              </a:rPr>
              <a:t>Gold Founder’s Medal </a:t>
            </a:r>
            <a:r>
              <a:rPr lang="pl-PL" sz="2000" b="1" dirty="0"/>
              <a:t>(Złoty Medal Odkrywców).</a:t>
            </a:r>
            <a:endParaRPr lang="en-US" sz="2000" b="1" dirty="0"/>
          </a:p>
        </p:txBody>
      </p:sp>
      <p:pic>
        <p:nvPicPr>
          <p:cNvPr id="5122" name="Picture 2" descr="https://upload.wikimedia.org/wikipedia/commons/thumb/b/b8/RGS_Founders_Medal_awarded_to_K_Mason.jpg/270px-RGS_Founders_Medal_awarded_to_K_M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6" y="2893744"/>
            <a:ext cx="25717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3" y="4509120"/>
            <a:ext cx="1428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1474" y="5445224"/>
            <a:ext cx="5777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/>
              <a:t>1849  jako jeden z pierwszych cywili uhonorowany </a:t>
            </a:r>
            <a:r>
              <a:rPr lang="pl-PL" sz="2200" b="1" dirty="0">
                <a:solidFill>
                  <a:srgbClr val="FF0000"/>
                </a:solidFill>
              </a:rPr>
              <a:t>Orderem Łaźni.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0184" y="3940171"/>
            <a:ext cx="76328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2000" b="1" dirty="0"/>
              <a:t>1869 Królowa Wiktoria nadaje mu tytuł </a:t>
            </a:r>
          </a:p>
          <a:p>
            <a:r>
              <a:rPr lang="pl-PL" sz="2000" b="1" dirty="0"/>
              <a:t>     </a:t>
            </a:r>
            <a:r>
              <a:rPr lang="pl-PL" sz="2200" b="1" dirty="0">
                <a:solidFill>
                  <a:srgbClr val="FF0000"/>
                </a:solidFill>
              </a:rPr>
              <a:t>Rycerza Orderu św. Michała i św. Jerzego</a:t>
            </a:r>
            <a:r>
              <a:rPr lang="pl-PL" sz="2000" b="1" dirty="0"/>
              <a:t>.</a:t>
            </a:r>
          </a:p>
          <a:p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3347864" y="1494075"/>
            <a:ext cx="80648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000" b="1" dirty="0"/>
              <a:t>1860 Uniwersytet Oksfordzki przyznaje </a:t>
            </a:r>
          </a:p>
          <a:p>
            <a:r>
              <a:rPr lang="pl-PL" sz="2000" b="1" dirty="0"/>
              <a:t>      mu honorowy doktorat prawa cywilnego </a:t>
            </a:r>
          </a:p>
          <a:p>
            <a:r>
              <a:rPr lang="pl-PL" sz="2000" b="1" dirty="0"/>
              <a:t>      </a:t>
            </a:r>
            <a:r>
              <a:rPr lang="pl-PL" sz="2200" b="1" dirty="0">
                <a:solidFill>
                  <a:srgbClr val="FF0000"/>
                </a:solidFill>
              </a:rPr>
              <a:t>(HONORIS CAUSA).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A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9517"/>
            <a:ext cx="14287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3/38/Nadanie_doktoratu_honoris_causa_na_Politechnice_Gda%C5%84skiej.JPG/220px-Nadanie_doktoratu_honoris_causa_na_Politechnice_Gda%C5%84ski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3320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332656"/>
            <a:ext cx="8568952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„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Pawłowi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Edmundowi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Strzeleckiemu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”</a:t>
            </a:r>
            <a:endParaRPr kumimoji="0" lang="pl-PL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en-US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Światło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ujrzałeś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poznańskiej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Głuszynie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Kraina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piękna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żyzna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cała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Niosło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Cię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pieśni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że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zginie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Czyżby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raz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jeszcze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powstać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miała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Miłości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walka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młodości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czas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Jedna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druga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stracone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Opuścił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kraj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będzie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Jeszcze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wszystko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skończone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Karta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historii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badań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świata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niewiele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jedno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życie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Nazwisko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Twoje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trwać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będzie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Sobie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niewiele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innym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obficie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Jeszcze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raz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teraz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wyruszasz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w dal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ziemi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krańcu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świata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Powiedz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że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Polska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została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tam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Gdzie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była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całe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8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8208912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hlinkClick r:id="rId2"/>
              </a:rPr>
              <a:t>Bibliografia</a:t>
            </a:r>
            <a:r>
              <a:rPr lang="pl-PL" b="1" dirty="0">
                <a:hlinkClick r:id="rId2"/>
              </a:rPr>
              <a:t>:</a:t>
            </a:r>
          </a:p>
          <a:p>
            <a:endParaRPr lang="pl-PL" b="1" dirty="0">
              <a:hlinkClick r:id="rId2"/>
            </a:endParaRPr>
          </a:p>
          <a:p>
            <a:r>
              <a:rPr lang="pl-PL" dirty="0">
                <a:hlinkClick r:id="rId2"/>
              </a:rPr>
              <a:t>http://mtkosciuszko.org.au/welcome-pol.php</a:t>
            </a:r>
          </a:p>
          <a:p>
            <a:r>
              <a:rPr lang="en-US" dirty="0">
                <a:hlinkClick r:id="rId2"/>
              </a:rPr>
              <a:t>https://pl.wikipedia.org/wiki/Pawe%C5%82_Edmund_Strzeleci</a:t>
            </a:r>
            <a:endParaRPr lang="pl-PL" dirty="0"/>
          </a:p>
          <a:p>
            <a:r>
              <a:rPr lang="en-US" dirty="0">
                <a:hlinkClick r:id="rId3" action="ppaction://hlinkfile"/>
              </a:rPr>
              <a:t>file:///C:/Users/Wexford%20PS/Downloads/1272-5024-1-PB.pdf</a:t>
            </a:r>
            <a:endParaRPr lang="pl-PL" dirty="0"/>
          </a:p>
          <a:p>
            <a:r>
              <a:rPr lang="pl-PL" dirty="0">
                <a:hlinkClick r:id="rId4"/>
              </a:rPr>
              <a:t>https://podroze.onet.pl/ciekawe/pawel-edmund-strzelecki-polski-odkrywca-i-naukowiec-w-australii/s85vzm0</a:t>
            </a:r>
            <a:endParaRPr lang="pl-PL" dirty="0"/>
          </a:p>
          <a:p>
            <a:r>
              <a:rPr lang="pl-PL" dirty="0">
                <a:hlinkClick r:id="rId5"/>
              </a:rPr>
              <a:t>https://poznajnieznane.pl/pawel-edmund-strzelecki/</a:t>
            </a:r>
            <a:endParaRPr lang="pl-PL" dirty="0"/>
          </a:p>
          <a:p>
            <a:r>
              <a:rPr lang="pl-PL" dirty="0">
                <a:hlinkClick r:id="rId6"/>
              </a:rPr>
              <a:t>https://www.rp.pl/historia/art1965381-wyprawy-pawla-edmunda-strzeleckiego</a:t>
            </a:r>
            <a:endParaRPr lang="pl-PL" dirty="0"/>
          </a:p>
          <a:p>
            <a:r>
              <a:rPr lang="en-US" dirty="0">
                <a:hlinkClick r:id="rId7"/>
              </a:rPr>
              <a:t>https://wiadomosci.dziennik.pl/swiat/artykuly/557385,gora-kosciuszki-pawel-strzelecki-tadeusz-kosciuszko-australia-polonia-kopiec-kosciuszki-aborygeni.html</a:t>
            </a:r>
            <a:endParaRPr lang="pl-PL" dirty="0"/>
          </a:p>
          <a:p>
            <a:r>
              <a:rPr lang="en-US" dirty="0">
                <a:hlinkClick r:id="rId7"/>
              </a:rPr>
              <a:t>https://wiadomosci.dziennik.pl/swiat/artykuly/557385,gora-kosciuszki-pawel-strzelecki-tadeusz-kosciuszko-australia-polonia-kopiec-kosciuszki-aborygeni.html</a:t>
            </a:r>
            <a:endParaRPr lang="pl-PL" dirty="0"/>
          </a:p>
          <a:p>
            <a:r>
              <a:rPr lang="pl-PL" dirty="0">
                <a:hlinkClick r:id="rId8"/>
              </a:rPr>
              <a:t>https://podroze.onet.pl/aktywnie/pawel-edmund-strzelecki/t6264dd</a:t>
            </a:r>
            <a:endParaRPr lang="pl-PL" dirty="0"/>
          </a:p>
          <a:p>
            <a:r>
              <a:rPr lang="pl-PL" dirty="0">
                <a:hlinkClick r:id="rId9"/>
              </a:rPr>
              <a:t>https://histmag.org/Pawel-Edmund-Strzelecki-w-9-lat-dookola-swiata-cz.-1-10070</a:t>
            </a:r>
            <a:endParaRPr lang="pl-PL" dirty="0"/>
          </a:p>
          <a:p>
            <a:r>
              <a:rPr lang="pl-PL" dirty="0">
                <a:hlinkClick r:id="rId10"/>
              </a:rPr>
              <a:t>https://histmag.org/Pawel-Edmund-Strzelecki-w-9-lat-dookola-swiata-cz.-2-10096</a:t>
            </a:r>
            <a:endParaRPr lang="pl-PL" dirty="0"/>
          </a:p>
          <a:p>
            <a:r>
              <a:rPr lang="pl-PL" dirty="0">
                <a:hlinkClick r:id="rId11"/>
              </a:rPr>
              <a:t>https://histmag.org/Pawel-Edmund-Strzelecki-w-9-lat-dookola-swiata-cz.-3-10142</a:t>
            </a:r>
            <a:endParaRPr lang="pl-PL" dirty="0"/>
          </a:p>
          <a:p>
            <a:r>
              <a:rPr lang="pl-PL" dirty="0">
                <a:hlinkClick r:id="rId12"/>
              </a:rPr>
              <a:t>https://szwendamsie.pl/blog/ciekawostki/sir-pawel-edmund-strzelecki</a:t>
            </a:r>
            <a:endParaRPr lang="pl-PL" dirty="0"/>
          </a:p>
          <a:p>
            <a:r>
              <a:rPr lang="pl-PL" dirty="0">
                <a:hlinkClick r:id="rId13"/>
              </a:rPr>
              <a:t>https://iderepublica.pl/en/known-unknowns/index/pawel-edmund-strzelecki/</a:t>
            </a:r>
            <a:endParaRPr lang="pl-PL" dirty="0"/>
          </a:p>
          <a:p>
            <a:r>
              <a:rPr lang="pl-PL" dirty="0">
                <a:hlinkClick r:id="rId14"/>
              </a:rPr>
              <a:t>https://www.polonia.sk/2008/04/01/wielka-podro-pawa-edmunda-strzeleckiego/?fbclid=IwAR3YV-1OBBiEalRCFFOiSPKcE8nUG8rBM7EGNmyEx-yngtnCMwXB7uUVcWk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  <a:p>
            <a:endParaRPr lang="en-US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1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748464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https://sremiokolice.wordpress.com/2020/12/17/gluszyna-pawel-edmund</a:t>
            </a:r>
            <a:r>
              <a:rPr lang="pl-PL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strzelecki</a:t>
            </a:r>
            <a:r>
              <a:rPr lang="en-US" dirty="0">
                <a:hlinkClick r:id="rId2"/>
              </a:rPr>
              <a:t>/comment-page1/?</a:t>
            </a:r>
            <a:r>
              <a:rPr lang="en-US" dirty="0" err="1">
                <a:hlinkClick r:id="rId2"/>
              </a:rPr>
              <a:t>fbclid</a:t>
            </a:r>
            <a:r>
              <a:rPr lang="en-US" dirty="0">
                <a:hlinkClick r:id="rId2"/>
              </a:rPr>
              <a:t>=IwAR0mxaWxR_eq608uv3oQQjoqfAZVz0eD6SfSfeMXf9g-3RdBnUsz1_2M2f8</a:t>
            </a:r>
            <a:endParaRPr lang="pl-PL" dirty="0"/>
          </a:p>
          <a:p>
            <a:r>
              <a:rPr lang="pl-PL" dirty="0">
                <a:hlinkClick r:id="rId3"/>
              </a:rPr>
              <a:t>https://upwikipl.top/wiki/great_famine_(ireland)</a:t>
            </a:r>
            <a:r>
              <a:rPr lang="pl-PL" dirty="0"/>
              <a:t> </a:t>
            </a:r>
          </a:p>
          <a:p>
            <a:r>
              <a:rPr lang="pl-PL" dirty="0">
                <a:hlinkClick r:id="rId4"/>
              </a:rPr>
              <a:t>https://www.polskacanada.com/dzien-polski-w-dublinie-dzieki-strzeleckiemu/?fbclid=IwAR0JGHBv69hx-LmCi4ifH3zIpPOqCHF6Z87ds-pQKDl6WL7bqOKkK3yQtDE</a:t>
            </a:r>
            <a:endParaRPr lang="pl-PL" dirty="0"/>
          </a:p>
          <a:p>
            <a:r>
              <a:rPr lang="pl-PL" dirty="0">
                <a:hlinkClick r:id="rId5"/>
              </a:rPr>
              <a:t>https://pl.wikipedia.org/wiki/Wielki_g%C5%82%C3%B3d_w_Irlandii_(1845%E2%80%931849)</a:t>
            </a:r>
            <a:endParaRPr lang="pl-PL" dirty="0"/>
          </a:p>
          <a:p>
            <a:r>
              <a:rPr lang="pl-PL" dirty="0">
                <a:hlinkClick r:id="rId6"/>
              </a:rPr>
              <a:t>https://pl.wikipedia.org/wiki/Pomnik_Paw%C5%82a_Edmunda_Strzeleckiego_w_Poznaniu</a:t>
            </a:r>
            <a:endParaRPr lang="pl-PL" dirty="0"/>
          </a:p>
          <a:p>
            <a:r>
              <a:rPr lang="pl-PL" dirty="0">
                <a:hlinkClick r:id="rId7"/>
              </a:rPr>
              <a:t>http://mtkosciuszko.org.au/polski/strzelecki-pomnik.htm</a:t>
            </a:r>
            <a:endParaRPr lang="pl-PL" dirty="0"/>
          </a:p>
          <a:p>
            <a:r>
              <a:rPr lang="pl-PL" dirty="0">
                <a:hlinkClick r:id="rId8"/>
              </a:rPr>
              <a:t>https://www.polskieradio.pl/39/156/Artykul/1248239,Pawel-Edmund-Strzelecki-%E2%80%93-z-ziemi-polskiej-do-Australii</a:t>
            </a:r>
            <a:endParaRPr lang="pl-PL" dirty="0"/>
          </a:p>
          <a:p>
            <a:r>
              <a:rPr lang="pl-PL" dirty="0">
                <a:hlinkClick r:id="rId9"/>
              </a:rPr>
              <a:t>https://pl.wikipedia.org/wiki/Pawe%C5%82_Edmund_Strzelecki#/media/Plik:Kosciuszko02.JPG</a:t>
            </a:r>
            <a:endParaRPr lang="pl-PL" dirty="0"/>
          </a:p>
          <a:p>
            <a:r>
              <a:rPr lang="pl-PL" dirty="0">
                <a:hlinkClick r:id="rId10"/>
              </a:rPr>
              <a:t>https://e-bliskoprzyrody.pl/pawel-edmund-strzelecki/</a:t>
            </a:r>
            <a:endParaRPr lang="pl-PL" dirty="0"/>
          </a:p>
          <a:p>
            <a:r>
              <a:rPr lang="pl-PL" dirty="0">
                <a:hlinkClick r:id="rId11"/>
              </a:rPr>
              <a:t>https://www.piotrslotwinski.com/2015/04/tablica-w-dublinie-upamietniajaca-pawa.html</a:t>
            </a:r>
            <a:endParaRPr lang="pl-PL" dirty="0"/>
          </a:p>
          <a:p>
            <a:r>
              <a:rPr lang="pl-PL" dirty="0">
                <a:hlinkClick r:id="rId12"/>
              </a:rPr>
              <a:t>https://pl.wikipedia.org/wiki/Pomnik_Paw%C5%82a_Edmunda_Strzeleckiego_na_%C5%81azarzu_w_Poznaniu</a:t>
            </a:r>
            <a:endParaRPr lang="pl-PL" dirty="0"/>
          </a:p>
          <a:p>
            <a:r>
              <a:rPr lang="pl-PL" dirty="0">
                <a:hlinkClick r:id="rId13"/>
              </a:rPr>
              <a:t>https://pl.wikipedia.org/wiki/Pawe%C5%82_Edmund_Strzelecki</a:t>
            </a:r>
            <a:endParaRPr lang="pl-PL" dirty="0"/>
          </a:p>
          <a:p>
            <a:r>
              <a:rPr lang="pl-PL" dirty="0">
                <a:hlinkClick r:id="rId14"/>
              </a:rPr>
              <a:t>https://pl.wikipedia.org/wiki/G%C3%B3ry_Strzeleckiego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https://slideplayer.pl/slide/10256807/</a:t>
            </a:r>
            <a:endParaRPr lang="pl-PL" dirty="0"/>
          </a:p>
          <a:p>
            <a:r>
              <a:rPr lang="pl-PL" dirty="0">
                <a:hlinkClick r:id="rId3"/>
              </a:rPr>
              <a:t>http://wikimapia.org/5108484/pl/G%C3%B3ry-Strzeleckiego</a:t>
            </a:r>
            <a:endParaRPr lang="pl-PL" dirty="0"/>
          </a:p>
          <a:p>
            <a:r>
              <a:rPr lang="pl-PL" dirty="0">
                <a:hlinkClick r:id="rId4"/>
              </a:rPr>
              <a:t>https://poznan.fandom.com/wiki/Pawe%C5%82_Edmund_Strzelecki</a:t>
            </a:r>
            <a:endParaRPr lang="pl-PL" dirty="0">
              <a:hlinkClick r:id="rId5"/>
            </a:endParaRPr>
          </a:p>
          <a:p>
            <a:r>
              <a:rPr lang="en-US" dirty="0">
                <a:hlinkClick r:id="rId5"/>
              </a:rPr>
              <a:t>https://en.wikipedia.org/wiki/Gold_Medal_(RGS)</a:t>
            </a:r>
            <a:endParaRPr lang="pl-PL" dirty="0"/>
          </a:p>
          <a:p>
            <a:r>
              <a:rPr lang="en-US" dirty="0">
                <a:hlinkClick r:id="rId6"/>
              </a:rPr>
              <a:t>https://pl.wikipedia.org/wiki/Order_%C5%81a%C5%BAni</a:t>
            </a:r>
            <a:endParaRPr lang="pl-PL" dirty="0"/>
          </a:p>
          <a:p>
            <a:r>
              <a:rPr lang="pl-PL" dirty="0">
                <a:hlinkClick r:id="rId7"/>
              </a:rPr>
              <a:t>https://pl.wikipedia.org/wiki/Doktor_honoris_causa</a:t>
            </a:r>
            <a:endParaRPr lang="pl-PL" dirty="0"/>
          </a:p>
          <a:p>
            <a:r>
              <a:rPr lang="pl-PL" dirty="0">
                <a:hlinkClick r:id="rId8"/>
              </a:rPr>
              <a:t>https://pl.wikipedia.org/wiki/Order_%C5%9Bw._Micha%C5%82a_i_%C5%9Bw._Jerzego</a:t>
            </a:r>
            <a:endParaRPr lang="pl-PL" dirty="0"/>
          </a:p>
          <a:p>
            <a:r>
              <a:rPr lang="pl-PL" dirty="0">
                <a:hlinkClick r:id="rId9"/>
              </a:rPr>
              <a:t>https://nla.gov.au/nla.obj-231555054/view</a:t>
            </a:r>
            <a:endParaRPr lang="pl-PL" dirty="0"/>
          </a:p>
          <a:p>
            <a:r>
              <a:rPr lang="pl-PL" dirty="0">
                <a:hlinkClick r:id="rId10"/>
              </a:rPr>
              <a:t>https://polskiepoznawanieswiata.pl/pl/stanowiska_uniq_f5gwB1Xr/trzy-kontynenty-w-jeden-dzien_uniq_2z6qyyDU/l3870_polskie-poznawanie-australii-i-oceanii/l764_badacze_uniq_6VC2pvns/pawel-edmund-strzelecki_uniq_7TzOvve8.html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92696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400" b="1" dirty="0"/>
              <a:t>„Miałem do wyboru tylko jedną drogę: iść naprzód. Zdwoiłem przeto tempo marszu, wchodziłem do góry i schodziłem na dół, wspinałem się i zjeżdżałem, czołgałem się, aż znalazłem się w środku lasu z wysokimi i gęstymi paprociami uginającymi się pod ciężarem padającego wciąż deszczu. Mój dalszy marsz przypominał raczej pływanie niż chód". </a:t>
            </a:r>
          </a:p>
        </p:txBody>
      </p:sp>
    </p:spTree>
    <p:extLst>
      <p:ext uri="{BB962C8B-B14F-4D97-AF65-F5344CB8AC3E}">
        <p14:creationId xmlns:p14="http://schemas.microsoft.com/office/powerpoint/2010/main" val="39768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160337"/>
            <a:ext cx="48104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TASMANIA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AutoShape 2" descr="Tasmania | History, Capital, Map, Climate, &amp; Facts | Britann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Tasmania | History, Capital, Map, Climate, &amp; Facts | Britannic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asmania | History, Capital, Map, Climate, &amp; Facts | Britannic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Tasmania Map / Geography of Tasmania / Map of Tasmania - Worldatl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75" y="1728102"/>
            <a:ext cx="3925198" cy="429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2050969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W lipcu 1840 r. odwiedził </a:t>
            </a:r>
            <a:r>
              <a:rPr lang="pl-PL" sz="3600" b="1" dirty="0">
                <a:solidFill>
                  <a:schemeClr val="accent6">
                    <a:lumMod val="75000"/>
                  </a:schemeClr>
                </a:solidFill>
              </a:rPr>
              <a:t>Tasmanię</a:t>
            </a:r>
            <a:r>
              <a:rPr lang="pl-PL" sz="3600" b="1" dirty="0"/>
              <a:t>, gdzie zaprzyjaźnił się z gubernatorem</a:t>
            </a:r>
            <a:br>
              <a:rPr lang="pl-PL" sz="3600" b="1" dirty="0"/>
            </a:br>
            <a:r>
              <a:rPr lang="pl-PL" sz="3600" b="1" dirty="0"/>
              <a:t>sir </a:t>
            </a:r>
            <a:r>
              <a:rPr lang="pl-PL" sz="3600" b="1" dirty="0">
                <a:solidFill>
                  <a:srgbClr val="00B050"/>
                </a:solidFill>
              </a:rPr>
              <a:t>Johnem Franklinem</a:t>
            </a:r>
            <a:r>
              <a:rPr lang="pl-PL" sz="3600" b="1" dirty="0"/>
              <a:t>.</a:t>
            </a:r>
            <a:endParaRPr lang="en-US" sz="3600" b="1" dirty="0"/>
          </a:p>
        </p:txBody>
      </p:sp>
      <p:sp>
        <p:nvSpPr>
          <p:cNvPr id="7" name="Up Arrow 6"/>
          <p:cNvSpPr/>
          <p:nvPr/>
        </p:nvSpPr>
        <p:spPr>
          <a:xfrm rot="2545770">
            <a:off x="2889559" y="5213702"/>
            <a:ext cx="432048" cy="115212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003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istmag.org/grafika/thumbsold/16_600x193_thb_961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1" y="3030835"/>
            <a:ext cx="8849027" cy="284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19" y="332656"/>
            <a:ext cx="870501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/>
              <a:t>Mapa geologiczna Australii i Tasmanii sporządzona przez Strzeleckiego</a:t>
            </a:r>
          </a:p>
          <a:p>
            <a:r>
              <a:rPr lang="pl-PL" sz="4000" dirty="0"/>
              <a:t>(ze zbiorów </a:t>
            </a:r>
            <a:r>
              <a:rPr lang="pl-PL" sz="4000" dirty="0">
                <a:hlinkClick r:id="rId3"/>
              </a:rPr>
              <a:t>National Library of Australia</a:t>
            </a:r>
            <a:r>
              <a:rPr lang="pl-PL" sz="4000" dirty="0"/>
              <a:t>) 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W DRODZE POWROTNEJ </a:t>
            </a:r>
            <a:r>
              <a:rPr lang="pl-PL" sz="4800" b="1" dirty="0" smtClean="0"/>
              <a:t>DO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583" y="2237091"/>
            <a:ext cx="87849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/>
              <a:t>Strzelecki opuścił Sydney w kwietniu 1843r. na statku </a:t>
            </a:r>
            <a:r>
              <a:rPr lang="pl-PL" sz="2800" b="1" dirty="0">
                <a:solidFill>
                  <a:srgbClr val="FF33CC"/>
                </a:solidFill>
              </a:rPr>
              <a:t>„Anna Robertson</a:t>
            </a:r>
            <a:r>
              <a:rPr lang="pl-PL" sz="2800" dirty="0"/>
              <a:t>” płynącym wzdłuż Wielkiej Rafy Koralowej,  w kierunku Archipelagu Malajskiego.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5237" y="3717032"/>
            <a:ext cx="90730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Droga do Europy była powolna i obfitowała w wiele ciekawych przystanków. Odwiedził</a:t>
            </a:r>
          </a:p>
          <a:p>
            <a:r>
              <a:rPr lang="pl-PL" sz="2800" dirty="0"/>
              <a:t> </a:t>
            </a:r>
            <a:r>
              <a:rPr lang="pl-PL" sz="2800" dirty="0" smtClean="0"/>
              <a:t>   </a:t>
            </a:r>
            <a:r>
              <a:rPr lang="pl-PL" sz="2800" b="1" dirty="0" smtClean="0">
                <a:solidFill>
                  <a:srgbClr val="00B0F0"/>
                </a:solidFill>
              </a:rPr>
              <a:t>Timor</a:t>
            </a:r>
            <a:r>
              <a:rPr lang="pl-PL" sz="2800" b="1" dirty="0">
                <a:solidFill>
                  <a:srgbClr val="00B0F0"/>
                </a:solidFill>
              </a:rPr>
              <a:t>, Sumbawe, Bali, Lombok, Jawę, Borneo i Filipiny.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4517" y="908720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rgbClr val="FF0000"/>
                </a:solidFill>
              </a:rPr>
              <a:t>LONDYNU</a:t>
            </a:r>
            <a:endParaRPr lang="en-US" sz="7200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237" y="4471084"/>
            <a:ext cx="8791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endParaRPr lang="pl-PL" sz="2800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Przez Manilę (Filipiny) dotarł do Kantonu (CHINY) i Hong Kongu. </a:t>
            </a:r>
          </a:p>
        </p:txBody>
      </p:sp>
    </p:spTree>
    <p:extLst>
      <p:ext uri="{BB962C8B-B14F-4D97-AF65-F5344CB8AC3E}">
        <p14:creationId xmlns:p14="http://schemas.microsoft.com/office/powerpoint/2010/main" val="12160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2409"/>
            <a:ext cx="81369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ARCHIPELAG MALAJSKI: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Timor, Sumbawe, Bali, Lombok, Jawę, Borneo, Filipiny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16667" r="830" b="8531"/>
          <a:stretch/>
        </p:blipFill>
        <p:spPr bwMode="auto">
          <a:xfrm>
            <a:off x="0" y="2913514"/>
            <a:ext cx="9190300" cy="404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77661" y="456612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TIOMOR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1507" y="474016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SUMBAWA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9820" y="440575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LOMBOK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93545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BALI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34919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JAWA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1558</Words>
  <Application>Microsoft Office PowerPoint</Application>
  <PresentationFormat>On-screen Show (4:3)</PresentationFormat>
  <Paragraphs>276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Wexford PS</dc:creator>
  <cp:lastModifiedBy>Wexford PS</cp:lastModifiedBy>
  <cp:revision>1</cp:revision>
  <dcterms:created xsi:type="dcterms:W3CDTF">2023-10-29T21:25:38Z</dcterms:created>
  <dcterms:modified xsi:type="dcterms:W3CDTF">2023-10-29T21:26:47Z</dcterms:modified>
</cp:coreProperties>
</file>